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14630400" cy="8229600"/>
  <p:notesSz cx="8229600" cy="14630400"/>
  <p:embeddedFontLst>
    <p:embeddedFont>
      <p:font typeface="Fraunces Extra Bold"/>
      <p:regular r:id="rId27"/>
    </p:embeddedFont>
    <p:embeddedFont>
      <p:font typeface="Fraunces Extra Bold"/>
      <p:regular r:id="rId28"/>
    </p:embeddedFont>
    <p:embeddedFont>
      <p:font typeface="Nobile"/>
      <p:regular r:id="rId29"/>
    </p:embeddedFont>
    <p:embeddedFont>
      <p:font typeface="Nobile"/>
      <p:regular r:id="rId30"/>
    </p:embeddedFont>
    <p:embeddedFont>
      <p:font typeface="Nobile"/>
      <p:regular r:id="rId31"/>
    </p:embeddedFont>
    <p:embeddedFont>
      <p:font typeface="Nobile"/>
      <p:regular r:id="rId32"/>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27" Type="http://schemas.openxmlformats.org/officeDocument/2006/relationships/font" Target="fonts/font1.fntdata"/><Relationship Id="rId28" Type="http://schemas.openxmlformats.org/officeDocument/2006/relationships/font" Target="fonts/font2.fntdata"/><Relationship Id="rId29" Type="http://schemas.openxmlformats.org/officeDocument/2006/relationships/font" Target="fonts/font3.fntdata"/><Relationship Id="rId30" Type="http://schemas.openxmlformats.org/officeDocument/2006/relationships/font" Target="fonts/font4.fntdata"/><Relationship Id="rId31" Type="http://schemas.openxmlformats.org/officeDocument/2006/relationships/font" Target="fonts/font5.fntdata"/><Relationship Id="rId32" Type="http://schemas.openxmlformats.org/officeDocument/2006/relationships/font" Target="fonts/font6.fntdata"/></Relationships>
</file>

<file path=ppt/media/>
</file>

<file path=ppt/media/image-1-1.png>
</file>

<file path=ppt/media/image-10-1.png>
</file>

<file path=ppt/media/image-11-1.png>
</file>

<file path=ppt/media/image-13-1.png>
</file>

<file path=ppt/media/image-14-1.png>
</file>

<file path=ppt/media/image-14-2.png>
</file>

<file path=ppt/media/image-16-1.png>
</file>

<file path=ppt/media/image-18-1.png>
</file>

<file path=ppt/media/image-18-2.png>
</file>

<file path=ppt/media/image-18-3.png>
</file>

<file path=ppt/media/image-18-4.png>
</file>

<file path=ppt/media/image-18-5.png>
</file>

<file path=ppt/media/image-18-6.png>
</file>

<file path=ppt/media/image-19-1.png>
</file>

<file path=ppt/media/image-19-2.png>
</file>

<file path=ppt/media/image-19-3.png>
</file>

<file path=ppt/media/image-2-1.png>
</file>

<file path=ppt/media/image-4-1.png>
</file>

<file path=ppt/media/image-4-2.png>
</file>

<file path=ppt/media/image-4-3.png>
</file>

<file path=ppt/media/image-4-4.png>
</file>

<file path=ppt/media/image-7-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image" Target="../media/image-14-2.png"/><Relationship Id="rId3" Type="http://schemas.openxmlformats.org/officeDocument/2006/relationships/slideLayout" Target="../slideLayouts/slideLayout15.xm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slideLayout" Target="../slideLayouts/slideLayout17.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image-18-1.png"/><Relationship Id="rId2" Type="http://schemas.openxmlformats.org/officeDocument/2006/relationships/image" Target="../media/image-18-2.png"/><Relationship Id="rId3" Type="http://schemas.openxmlformats.org/officeDocument/2006/relationships/image" Target="../media/image-18-3.png"/><Relationship Id="rId4" Type="http://schemas.openxmlformats.org/officeDocument/2006/relationships/image" Target="../media/image-18-4.png"/><Relationship Id="rId5" Type="http://schemas.openxmlformats.org/officeDocument/2006/relationships/image" Target="../media/image-18-5.png"/><Relationship Id="rId6" Type="http://schemas.openxmlformats.org/officeDocument/2006/relationships/image" Target="../media/image-18-6.png"/><Relationship Id="rId7" Type="http://schemas.openxmlformats.org/officeDocument/2006/relationships/slideLayout" Target="../slideLayouts/slideLayout19.xml"/><Relationship Id="rId8"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image" Target="../media/image-19-2.png"/><Relationship Id="rId3" Type="http://schemas.openxmlformats.org/officeDocument/2006/relationships/image" Target="../media/image-19-3.png"/><Relationship Id="rId4" Type="http://schemas.openxmlformats.org/officeDocument/2006/relationships/slideLayout" Target="../slideLayouts/slideLayout20.xml"/><Relationship Id="rId5"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400776"/>
            <a:ext cx="7556421" cy="1860233"/>
          </a:xfrm>
          <a:prstGeom prst="rect">
            <a:avLst/>
          </a:prstGeom>
          <a:noFill/>
          <a:ln/>
        </p:spPr>
        <p:txBody>
          <a:bodyPr wrap="squar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Understanding Argo CD: Kubernetes GitOps Made Simple</a:t>
            </a:r>
            <a:endParaRPr lang="en-US" sz="3900" dirty="0"/>
          </a:p>
        </p:txBody>
      </p:sp>
      <p:sp>
        <p:nvSpPr>
          <p:cNvPr id="4" name="Text 1"/>
          <p:cNvSpPr/>
          <p:nvPr/>
        </p:nvSpPr>
        <p:spPr>
          <a:xfrm>
            <a:off x="793790" y="4558665"/>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Welcome to this comprehensive guide on Argo CD, a Kubernetes-native continuous deployment tool that simplifies GitOps implementation. This presentation will explore how Argo CD works, its key features, installation methods, and best practices for effective adoption.</a:t>
            </a:r>
            <a:endParaRPr lang="en-US" sz="15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737003"/>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More Expert Tips</a:t>
            </a:r>
            <a:endParaRPr lang="en-US" sz="3900" dirty="0"/>
          </a:p>
        </p:txBody>
      </p:sp>
      <p:sp>
        <p:nvSpPr>
          <p:cNvPr id="4" name="Shape 1"/>
          <p:cNvSpPr/>
          <p:nvPr/>
        </p:nvSpPr>
        <p:spPr>
          <a:xfrm>
            <a:off x="6280190" y="2654737"/>
            <a:ext cx="446484" cy="446484"/>
          </a:xfrm>
          <a:prstGeom prst="roundRect">
            <a:avLst>
              <a:gd name="adj" fmla="val 40008"/>
            </a:avLst>
          </a:prstGeom>
          <a:solidFill>
            <a:srgbClr val="E8F3E8"/>
          </a:solidFill>
          <a:ln/>
        </p:spPr>
      </p:sp>
      <p:sp>
        <p:nvSpPr>
          <p:cNvPr id="5" name="Text 2"/>
          <p:cNvSpPr/>
          <p:nvPr/>
        </p:nvSpPr>
        <p:spPr>
          <a:xfrm>
            <a:off x="6354604" y="2691944"/>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405449"/>
                </a:solidFill>
                <a:latin typeface="Fraunces Extra Bold" pitchFamily="34" charset="0"/>
                <a:ea typeface="Fraunces Extra Bold" pitchFamily="34" charset="-122"/>
                <a:cs typeface="Fraunces Extra Bold" pitchFamily="34" charset="-120"/>
              </a:rPr>
              <a:t>1</a:t>
            </a:r>
            <a:endParaRPr lang="en-US" sz="2300" dirty="0"/>
          </a:p>
        </p:txBody>
      </p:sp>
      <p:sp>
        <p:nvSpPr>
          <p:cNvPr id="6" name="Text 3"/>
          <p:cNvSpPr/>
          <p:nvPr/>
        </p:nvSpPr>
        <p:spPr>
          <a:xfrm>
            <a:off x="6925032" y="2722959"/>
            <a:ext cx="6069330"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Utilize Argo Rollouts for Advanced Deployments</a:t>
            </a:r>
            <a:endParaRPr lang="en-US" sz="1950" dirty="0"/>
          </a:p>
        </p:txBody>
      </p:sp>
      <p:sp>
        <p:nvSpPr>
          <p:cNvPr id="7" name="Text 4"/>
          <p:cNvSpPr/>
          <p:nvPr/>
        </p:nvSpPr>
        <p:spPr>
          <a:xfrm>
            <a:off x="6925032" y="3152180"/>
            <a:ext cx="6911578" cy="95261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Combine Argo CD with Argo Rollouts to implement advanced deployment strategies such as blue-green, canary, or progressive delivery for more control and reduced risk.</a:t>
            </a:r>
            <a:endParaRPr lang="en-US" sz="1550" dirty="0"/>
          </a:p>
        </p:txBody>
      </p:sp>
      <p:sp>
        <p:nvSpPr>
          <p:cNvPr id="8" name="Shape 5"/>
          <p:cNvSpPr/>
          <p:nvPr/>
        </p:nvSpPr>
        <p:spPr>
          <a:xfrm>
            <a:off x="6280190" y="4501634"/>
            <a:ext cx="446484" cy="446484"/>
          </a:xfrm>
          <a:prstGeom prst="roundRect">
            <a:avLst>
              <a:gd name="adj" fmla="val 40008"/>
            </a:avLst>
          </a:prstGeom>
          <a:solidFill>
            <a:srgbClr val="E8F3E8"/>
          </a:solidFill>
          <a:ln/>
        </p:spPr>
      </p:sp>
      <p:sp>
        <p:nvSpPr>
          <p:cNvPr id="9" name="Text 6"/>
          <p:cNvSpPr/>
          <p:nvPr/>
        </p:nvSpPr>
        <p:spPr>
          <a:xfrm>
            <a:off x="6354604" y="4538841"/>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405449"/>
                </a:solidFill>
                <a:latin typeface="Fraunces Extra Bold" pitchFamily="34" charset="0"/>
                <a:ea typeface="Fraunces Extra Bold" pitchFamily="34" charset="-122"/>
                <a:cs typeface="Fraunces Extra Bold" pitchFamily="34" charset="-120"/>
              </a:rPr>
              <a:t>2</a:t>
            </a:r>
            <a:endParaRPr lang="en-US" sz="2300" dirty="0"/>
          </a:p>
        </p:txBody>
      </p:sp>
      <p:sp>
        <p:nvSpPr>
          <p:cNvPr id="10" name="Text 7"/>
          <p:cNvSpPr/>
          <p:nvPr/>
        </p:nvSpPr>
        <p:spPr>
          <a:xfrm>
            <a:off x="6925032" y="4569857"/>
            <a:ext cx="4673560"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Monitor Git Repositories for Security</a:t>
            </a:r>
            <a:endParaRPr lang="en-US" sz="1950" dirty="0"/>
          </a:p>
        </p:txBody>
      </p:sp>
      <p:sp>
        <p:nvSpPr>
          <p:cNvPr id="11" name="Text 8"/>
          <p:cNvSpPr/>
          <p:nvPr/>
        </p:nvSpPr>
        <p:spPr>
          <a:xfrm>
            <a:off x="6925032" y="4999077"/>
            <a:ext cx="6911578"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Regularly scan Git repositories for vulnerabilities and misconfigurations using tools like Snyk or Trivy integrated into your pipeline.</a:t>
            </a:r>
            <a:endParaRPr lang="en-US" sz="1550" dirty="0"/>
          </a:p>
        </p:txBody>
      </p:sp>
      <p:sp>
        <p:nvSpPr>
          <p:cNvPr id="12" name="Text 9"/>
          <p:cNvSpPr/>
          <p:nvPr/>
        </p:nvSpPr>
        <p:spPr>
          <a:xfrm>
            <a:off x="6280190" y="5857399"/>
            <a:ext cx="7556421"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These tips from </a:t>
            </a:r>
            <a:pPr algn="l" indent="0" marL="0">
              <a:lnSpc>
                <a:spcPts val="2500"/>
              </a:lnSpc>
              <a:buNone/>
            </a:pPr>
            <a:r>
              <a:rPr lang="en-US" sz="1550" dirty="0">
                <a:solidFill>
                  <a:srgbClr val="438951"/>
                </a:solidFill>
                <a:latin typeface="Nobile" pitchFamily="34" charset="0"/>
                <a:ea typeface="Nobile" pitchFamily="34" charset="-122"/>
                <a:cs typeface="Nobile" pitchFamily="34" charset="-120"/>
              </a:rPr>
              <a:t>Dan Garfield, VP of Open Source at Octopus Deploy</a:t>
            </a:r>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 can help you maximize the benefits of Argo CD in your organization.</a:t>
            </a:r>
            <a:endParaRPr lang="en-US" sz="15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554837"/>
            <a:ext cx="7556421" cy="1240155"/>
          </a:xfrm>
          <a:prstGeom prst="rect">
            <a:avLst/>
          </a:prstGeom>
          <a:noFill/>
          <a:ln/>
        </p:spPr>
        <p:txBody>
          <a:bodyPr wrap="squar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How Argo CD Works with Kubernetes Manifests</a:t>
            </a:r>
            <a:endParaRPr lang="en-US" sz="3900" dirty="0"/>
          </a:p>
        </p:txBody>
      </p:sp>
      <p:sp>
        <p:nvSpPr>
          <p:cNvPr id="4" name="Text 1"/>
          <p:cNvSpPr/>
          <p:nvPr/>
        </p:nvSpPr>
        <p:spPr>
          <a:xfrm>
            <a:off x="6280190" y="3092648"/>
            <a:ext cx="7556421"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Argo CD supports multiple types of Kubernetes manifests:</a:t>
            </a:r>
            <a:endParaRPr lang="en-US" sz="1550" dirty="0"/>
          </a:p>
        </p:txBody>
      </p:sp>
      <p:sp>
        <p:nvSpPr>
          <p:cNvPr id="5" name="Text 2"/>
          <p:cNvSpPr/>
          <p:nvPr/>
        </p:nvSpPr>
        <p:spPr>
          <a:xfrm>
            <a:off x="6280190" y="3633430"/>
            <a:ext cx="75564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Plain YAML or JSON manifests</a:t>
            </a:r>
            <a:endParaRPr lang="en-US" sz="1550" dirty="0"/>
          </a:p>
        </p:txBody>
      </p:sp>
      <p:sp>
        <p:nvSpPr>
          <p:cNvPr id="6" name="Text 3"/>
          <p:cNvSpPr/>
          <p:nvPr/>
        </p:nvSpPr>
        <p:spPr>
          <a:xfrm>
            <a:off x="6280190" y="4020383"/>
            <a:ext cx="75564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Helm charts</a:t>
            </a:r>
            <a:endParaRPr lang="en-US" sz="1550" dirty="0"/>
          </a:p>
        </p:txBody>
      </p:sp>
      <p:sp>
        <p:nvSpPr>
          <p:cNvPr id="7" name="Text 4"/>
          <p:cNvSpPr/>
          <p:nvPr/>
        </p:nvSpPr>
        <p:spPr>
          <a:xfrm>
            <a:off x="6280190" y="4407337"/>
            <a:ext cx="75564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Kustomize applications</a:t>
            </a:r>
            <a:endParaRPr lang="en-US" sz="1550" dirty="0"/>
          </a:p>
        </p:txBody>
      </p:sp>
      <p:sp>
        <p:nvSpPr>
          <p:cNvPr id="8" name="Text 5"/>
          <p:cNvSpPr/>
          <p:nvPr/>
        </p:nvSpPr>
        <p:spPr>
          <a:xfrm>
            <a:off x="6280190" y="4794290"/>
            <a:ext cx="75564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Ksonnet and Jsonnet applications</a:t>
            </a:r>
            <a:endParaRPr lang="en-US" sz="1550" dirty="0"/>
          </a:p>
        </p:txBody>
      </p:sp>
      <p:sp>
        <p:nvSpPr>
          <p:cNvPr id="9" name="Text 6"/>
          <p:cNvSpPr/>
          <p:nvPr/>
        </p:nvSpPr>
        <p:spPr>
          <a:xfrm>
            <a:off x="6280190" y="5181243"/>
            <a:ext cx="75564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Custom configuration management tools (via plugins)</a:t>
            </a:r>
            <a:endParaRPr lang="en-US" sz="1550" dirty="0"/>
          </a:p>
        </p:txBody>
      </p:sp>
      <p:sp>
        <p:nvSpPr>
          <p:cNvPr id="10" name="Text 7"/>
          <p:cNvSpPr/>
          <p:nvPr/>
        </p:nvSpPr>
        <p:spPr>
          <a:xfrm>
            <a:off x="6280190" y="5722025"/>
            <a:ext cx="7556421" cy="95261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Argo CD automatically deploys the desired state of an application in a specified target environment. Updates are traceable through Git commits, tags, branches, or specific versions of a manifest.</a:t>
            </a:r>
            <a:endParaRPr lang="en-US" sz="15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1166932"/>
            <a:ext cx="7474268"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Argo CD Installation Methods</a:t>
            </a:r>
            <a:endParaRPr lang="en-US" sz="3900" dirty="0"/>
          </a:p>
        </p:txBody>
      </p:sp>
      <p:sp>
        <p:nvSpPr>
          <p:cNvPr id="3" name="Shape 1"/>
          <p:cNvSpPr/>
          <p:nvPr/>
        </p:nvSpPr>
        <p:spPr>
          <a:xfrm>
            <a:off x="793790" y="2481501"/>
            <a:ext cx="6422231" cy="4581168"/>
          </a:xfrm>
          <a:prstGeom prst="roundRect">
            <a:avLst>
              <a:gd name="adj" fmla="val 2395"/>
            </a:avLst>
          </a:prstGeom>
          <a:solidFill>
            <a:srgbClr val="FAFFFA"/>
          </a:solidFill>
          <a:ln/>
        </p:spPr>
      </p:sp>
      <p:sp>
        <p:nvSpPr>
          <p:cNvPr id="4" name="Shape 2"/>
          <p:cNvSpPr/>
          <p:nvPr/>
        </p:nvSpPr>
        <p:spPr>
          <a:xfrm>
            <a:off x="793790" y="2458641"/>
            <a:ext cx="6422231" cy="91440"/>
          </a:xfrm>
          <a:prstGeom prst="roundRect">
            <a:avLst>
              <a:gd name="adj" fmla="val 195349"/>
            </a:avLst>
          </a:prstGeom>
          <a:solidFill>
            <a:srgbClr val="438951"/>
          </a:solidFill>
          <a:ln/>
        </p:spPr>
      </p:sp>
      <p:sp>
        <p:nvSpPr>
          <p:cNvPr id="5" name="Shape 3"/>
          <p:cNvSpPr/>
          <p:nvPr/>
        </p:nvSpPr>
        <p:spPr>
          <a:xfrm>
            <a:off x="3707249" y="2183844"/>
            <a:ext cx="595313" cy="595313"/>
          </a:xfrm>
          <a:prstGeom prst="roundRect">
            <a:avLst>
              <a:gd name="adj" fmla="val 153600"/>
            </a:avLst>
          </a:prstGeom>
          <a:solidFill>
            <a:srgbClr val="438951"/>
          </a:solidFill>
          <a:ln/>
        </p:spPr>
      </p:sp>
      <p:sp>
        <p:nvSpPr>
          <p:cNvPr id="6" name="Text 4"/>
          <p:cNvSpPr/>
          <p:nvPr/>
        </p:nvSpPr>
        <p:spPr>
          <a:xfrm>
            <a:off x="3885843" y="2332673"/>
            <a:ext cx="238125" cy="297656"/>
          </a:xfrm>
          <a:prstGeom prst="rect">
            <a:avLst/>
          </a:prstGeom>
          <a:noFill/>
          <a:ln/>
        </p:spPr>
        <p:txBody>
          <a:bodyPr wrap="none" lIns="0" tIns="0" rIns="0" bIns="0" rtlCol="0" anchor="t"/>
          <a:lstStyle/>
          <a:p>
            <a:pPr algn="l" indent="0" marL="0">
              <a:lnSpc>
                <a:spcPts val="3000"/>
              </a:lnSpc>
              <a:buNone/>
            </a:pPr>
            <a:r>
              <a:rPr lang="en-US" sz="1850" b="1" dirty="0">
                <a:solidFill>
                  <a:srgbClr val="FFFFFF"/>
                </a:solidFill>
                <a:latin typeface="Fraunces Extra Bold" pitchFamily="34" charset="0"/>
                <a:ea typeface="Fraunces Extra Bold" pitchFamily="34" charset="-122"/>
                <a:cs typeface="Fraunces Extra Bold" pitchFamily="34" charset="-120"/>
              </a:rPr>
              <a:t>1</a:t>
            </a:r>
            <a:endParaRPr lang="en-US" sz="1850" dirty="0"/>
          </a:p>
        </p:txBody>
      </p:sp>
      <p:sp>
        <p:nvSpPr>
          <p:cNvPr id="7" name="Text 5"/>
          <p:cNvSpPr/>
          <p:nvPr/>
        </p:nvSpPr>
        <p:spPr>
          <a:xfrm>
            <a:off x="1015008" y="2977634"/>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Core Installation</a:t>
            </a:r>
            <a:endParaRPr lang="en-US" sz="1950" dirty="0"/>
          </a:p>
        </p:txBody>
      </p:sp>
      <p:sp>
        <p:nvSpPr>
          <p:cNvPr id="8" name="Text 6"/>
          <p:cNvSpPr/>
          <p:nvPr/>
        </p:nvSpPr>
        <p:spPr>
          <a:xfrm>
            <a:off x="1015008" y="3406854"/>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Best for cluster admins using Argo CD independently</a:t>
            </a:r>
            <a:endParaRPr lang="en-US" sz="1550" dirty="0"/>
          </a:p>
        </p:txBody>
      </p:sp>
      <p:sp>
        <p:nvSpPr>
          <p:cNvPr id="9" name="Text 7"/>
          <p:cNvSpPr/>
          <p:nvPr/>
        </p:nvSpPr>
        <p:spPr>
          <a:xfrm>
            <a:off x="1015008" y="3793808"/>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Fewest components, easy setup</a:t>
            </a:r>
            <a:endParaRPr lang="en-US" sz="1550" dirty="0"/>
          </a:p>
        </p:txBody>
      </p:sp>
      <p:sp>
        <p:nvSpPr>
          <p:cNvPr id="10" name="Text 8"/>
          <p:cNvSpPr/>
          <p:nvPr/>
        </p:nvSpPr>
        <p:spPr>
          <a:xfrm>
            <a:off x="1015008" y="4180761"/>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No UI or API server included</a:t>
            </a:r>
            <a:endParaRPr lang="en-US" sz="1550" dirty="0"/>
          </a:p>
        </p:txBody>
      </p:sp>
      <p:sp>
        <p:nvSpPr>
          <p:cNvPr id="11" name="Text 9"/>
          <p:cNvSpPr/>
          <p:nvPr/>
        </p:nvSpPr>
        <p:spPr>
          <a:xfrm>
            <a:off x="1015008" y="4567714"/>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Not suitable for multi-tenancy</a:t>
            </a:r>
            <a:endParaRPr lang="en-US" sz="1550" dirty="0"/>
          </a:p>
        </p:txBody>
      </p:sp>
      <p:sp>
        <p:nvSpPr>
          <p:cNvPr id="12" name="Text 10"/>
          <p:cNvSpPr/>
          <p:nvPr/>
        </p:nvSpPr>
        <p:spPr>
          <a:xfrm>
            <a:off x="1015008" y="4954667"/>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Doesn't support high availability</a:t>
            </a:r>
            <a:endParaRPr lang="en-US" sz="1550" dirty="0"/>
          </a:p>
        </p:txBody>
      </p:sp>
      <p:sp>
        <p:nvSpPr>
          <p:cNvPr id="13" name="Text 11"/>
          <p:cNvSpPr/>
          <p:nvPr/>
        </p:nvSpPr>
        <p:spPr>
          <a:xfrm>
            <a:off x="1015008" y="5391269"/>
            <a:ext cx="5979795" cy="33278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highlight>
                  <a:srgbClr val="EDF2ED"/>
                </a:highlight>
                <a:latin typeface="Consolas" pitchFamily="34" charset="0"/>
                <a:ea typeface="Consolas" pitchFamily="34" charset="-122"/>
                <a:cs typeface="Consolas" pitchFamily="34" charset="-120"/>
              </a:rPr>
              <a:t>kubectl create namespace argocd</a:t>
            </a:r>
            <a:endParaRPr lang="en-US" sz="1550" dirty="0"/>
          </a:p>
        </p:txBody>
      </p:sp>
      <p:sp>
        <p:nvSpPr>
          <p:cNvPr id="14" name="Text 12"/>
          <p:cNvSpPr/>
          <p:nvPr/>
        </p:nvSpPr>
        <p:spPr>
          <a:xfrm>
            <a:off x="1015008" y="5843111"/>
            <a:ext cx="5979795" cy="99833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highlight>
                  <a:srgbClr val="EDF2ED"/>
                </a:highlight>
                <a:latin typeface="Consolas" pitchFamily="34" charset="0"/>
                <a:ea typeface="Consolas" pitchFamily="34" charset="-122"/>
                <a:cs typeface="Consolas" pitchFamily="34" charset="-120"/>
              </a:rPr>
              <a:t>kubectl apply -n argocd -f https://raw.githubusercontent.com/argoproj/argo-cd/stable/manifests/core-install.yaml</a:t>
            </a:r>
            <a:endParaRPr lang="en-US" sz="1550" dirty="0"/>
          </a:p>
        </p:txBody>
      </p:sp>
      <p:sp>
        <p:nvSpPr>
          <p:cNvPr id="15" name="Shape 13"/>
          <p:cNvSpPr/>
          <p:nvPr/>
        </p:nvSpPr>
        <p:spPr>
          <a:xfrm>
            <a:off x="7414379" y="2481501"/>
            <a:ext cx="6422231" cy="4581168"/>
          </a:xfrm>
          <a:prstGeom prst="roundRect">
            <a:avLst>
              <a:gd name="adj" fmla="val 2395"/>
            </a:avLst>
          </a:prstGeom>
          <a:solidFill>
            <a:srgbClr val="FAFFFA"/>
          </a:solidFill>
          <a:ln/>
        </p:spPr>
      </p:sp>
      <p:sp>
        <p:nvSpPr>
          <p:cNvPr id="16" name="Shape 14"/>
          <p:cNvSpPr/>
          <p:nvPr/>
        </p:nvSpPr>
        <p:spPr>
          <a:xfrm>
            <a:off x="7414379" y="2458641"/>
            <a:ext cx="6422231" cy="91440"/>
          </a:xfrm>
          <a:prstGeom prst="roundRect">
            <a:avLst>
              <a:gd name="adj" fmla="val 195349"/>
            </a:avLst>
          </a:prstGeom>
          <a:solidFill>
            <a:srgbClr val="438951"/>
          </a:solidFill>
          <a:ln/>
        </p:spPr>
      </p:sp>
      <p:sp>
        <p:nvSpPr>
          <p:cNvPr id="17" name="Shape 15"/>
          <p:cNvSpPr/>
          <p:nvPr/>
        </p:nvSpPr>
        <p:spPr>
          <a:xfrm>
            <a:off x="10327838" y="2183844"/>
            <a:ext cx="595313" cy="595313"/>
          </a:xfrm>
          <a:prstGeom prst="roundRect">
            <a:avLst>
              <a:gd name="adj" fmla="val 153600"/>
            </a:avLst>
          </a:prstGeom>
          <a:solidFill>
            <a:srgbClr val="438951"/>
          </a:solidFill>
          <a:ln/>
        </p:spPr>
      </p:sp>
      <p:sp>
        <p:nvSpPr>
          <p:cNvPr id="18" name="Text 16"/>
          <p:cNvSpPr/>
          <p:nvPr/>
        </p:nvSpPr>
        <p:spPr>
          <a:xfrm>
            <a:off x="10506432" y="2332673"/>
            <a:ext cx="238125" cy="297656"/>
          </a:xfrm>
          <a:prstGeom prst="rect">
            <a:avLst/>
          </a:prstGeom>
          <a:noFill/>
          <a:ln/>
        </p:spPr>
        <p:txBody>
          <a:bodyPr wrap="none" lIns="0" tIns="0" rIns="0" bIns="0" rtlCol="0" anchor="t"/>
          <a:lstStyle/>
          <a:p>
            <a:pPr algn="l" indent="0" marL="0">
              <a:lnSpc>
                <a:spcPts val="3000"/>
              </a:lnSpc>
              <a:buNone/>
            </a:pPr>
            <a:r>
              <a:rPr lang="en-US" sz="1850" b="1" dirty="0">
                <a:solidFill>
                  <a:srgbClr val="FFFFFF"/>
                </a:solidFill>
                <a:latin typeface="Fraunces Extra Bold" pitchFamily="34" charset="0"/>
                <a:ea typeface="Fraunces Extra Bold" pitchFamily="34" charset="-122"/>
                <a:cs typeface="Fraunces Extra Bold" pitchFamily="34" charset="-120"/>
              </a:rPr>
              <a:t>2</a:t>
            </a:r>
            <a:endParaRPr lang="en-US" sz="1850" dirty="0"/>
          </a:p>
        </p:txBody>
      </p:sp>
      <p:sp>
        <p:nvSpPr>
          <p:cNvPr id="19" name="Text 17"/>
          <p:cNvSpPr/>
          <p:nvPr/>
        </p:nvSpPr>
        <p:spPr>
          <a:xfrm>
            <a:off x="7635597" y="2977634"/>
            <a:ext cx="320742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Multi-Tenant Installation</a:t>
            </a:r>
            <a:endParaRPr lang="en-US" sz="1950" dirty="0"/>
          </a:p>
        </p:txBody>
      </p:sp>
      <p:sp>
        <p:nvSpPr>
          <p:cNvPr id="20" name="Text 18"/>
          <p:cNvSpPr/>
          <p:nvPr/>
        </p:nvSpPr>
        <p:spPr>
          <a:xfrm>
            <a:off x="7635597" y="3406854"/>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Most popular installation type</a:t>
            </a:r>
            <a:endParaRPr lang="en-US" sz="1550" dirty="0"/>
          </a:p>
        </p:txBody>
      </p:sp>
      <p:sp>
        <p:nvSpPr>
          <p:cNvPr id="21" name="Text 19"/>
          <p:cNvSpPr/>
          <p:nvPr/>
        </p:nvSpPr>
        <p:spPr>
          <a:xfrm>
            <a:off x="7635597" y="3793808"/>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Serves multiple Dev teams</a:t>
            </a:r>
            <a:endParaRPr lang="en-US" sz="1550" dirty="0"/>
          </a:p>
        </p:txBody>
      </p:sp>
      <p:sp>
        <p:nvSpPr>
          <p:cNvPr id="22" name="Text 20"/>
          <p:cNvSpPr/>
          <p:nvPr/>
        </p:nvSpPr>
        <p:spPr>
          <a:xfrm>
            <a:off x="7635597" y="4180761"/>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Requires platform team maintenance</a:t>
            </a:r>
            <a:endParaRPr lang="en-US" sz="1550" dirty="0"/>
          </a:p>
        </p:txBody>
      </p:sp>
      <p:sp>
        <p:nvSpPr>
          <p:cNvPr id="23" name="Text 21"/>
          <p:cNvSpPr/>
          <p:nvPr/>
        </p:nvSpPr>
        <p:spPr>
          <a:xfrm>
            <a:off x="7635597" y="4567714"/>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API server allows CLI or Web UI access</a:t>
            </a:r>
            <a:endParaRPr lang="en-US" sz="1550" dirty="0"/>
          </a:p>
        </p:txBody>
      </p:sp>
      <p:sp>
        <p:nvSpPr>
          <p:cNvPr id="24" name="Text 22"/>
          <p:cNvSpPr/>
          <p:nvPr/>
        </p:nvSpPr>
        <p:spPr>
          <a:xfrm>
            <a:off x="7635597" y="4954667"/>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Available in HA and non-HA versions</a:t>
            </a:r>
            <a:endParaRPr lang="en-US" sz="1550" dirty="0"/>
          </a:p>
        </p:txBody>
      </p:sp>
      <p:sp>
        <p:nvSpPr>
          <p:cNvPr id="25" name="Text 23"/>
          <p:cNvSpPr/>
          <p:nvPr/>
        </p:nvSpPr>
        <p:spPr>
          <a:xfrm>
            <a:off x="7635597" y="5391269"/>
            <a:ext cx="5979795"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HA recommended for production use</a:t>
            </a:r>
            <a:endParaRPr lang="en-US" sz="15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494348" y="339804"/>
            <a:ext cx="5001816" cy="386120"/>
          </a:xfrm>
          <a:prstGeom prst="rect">
            <a:avLst/>
          </a:prstGeom>
          <a:noFill/>
          <a:ln/>
        </p:spPr>
        <p:txBody>
          <a:bodyPr wrap="none" lIns="0" tIns="0" rIns="0" bIns="0" rtlCol="0" anchor="t"/>
          <a:lstStyle/>
          <a:p>
            <a:pPr algn="l" indent="0" marL="0">
              <a:lnSpc>
                <a:spcPts val="3000"/>
              </a:lnSpc>
              <a:buNone/>
            </a:pPr>
            <a:r>
              <a:rPr lang="en-US" sz="2400" b="1" dirty="0">
                <a:solidFill>
                  <a:srgbClr val="3B4540"/>
                </a:solidFill>
                <a:latin typeface="Fraunces Extra Bold" pitchFamily="34" charset="0"/>
                <a:ea typeface="Fraunces Extra Bold" pitchFamily="34" charset="-122"/>
                <a:cs typeface="Fraunces Extra Bold" pitchFamily="34" charset="-120"/>
              </a:rPr>
              <a:t>Additional Installation Methods</a:t>
            </a:r>
            <a:endParaRPr lang="en-US" sz="2400" dirty="0"/>
          </a:p>
        </p:txBody>
      </p:sp>
      <p:sp>
        <p:nvSpPr>
          <p:cNvPr id="3" name="Text 1"/>
          <p:cNvSpPr/>
          <p:nvPr/>
        </p:nvSpPr>
        <p:spPr>
          <a:xfrm>
            <a:off x="494348" y="1034891"/>
            <a:ext cx="1801773" cy="193119"/>
          </a:xfrm>
          <a:prstGeom prst="rect">
            <a:avLst/>
          </a:prstGeom>
          <a:noFill/>
          <a:ln/>
        </p:spPr>
        <p:txBody>
          <a:bodyPr wrap="none" lIns="0" tIns="0" rIns="0" bIns="0" rtlCol="0" anchor="t"/>
          <a:lstStyle/>
          <a:p>
            <a:pPr algn="l" indent="0" marL="0">
              <a:lnSpc>
                <a:spcPts val="1500"/>
              </a:lnSpc>
              <a:buNone/>
            </a:pPr>
            <a:r>
              <a:rPr lang="en-US" sz="1200" b="1" dirty="0">
                <a:solidFill>
                  <a:srgbClr val="3B4540"/>
                </a:solidFill>
                <a:latin typeface="Fraunces Extra Bold" pitchFamily="34" charset="0"/>
                <a:ea typeface="Fraunces Extra Bold" pitchFamily="34" charset="-122"/>
                <a:cs typeface="Fraunces Extra Bold" pitchFamily="34" charset="-120"/>
              </a:rPr>
              <a:t>Kustomize Installation</a:t>
            </a:r>
            <a:endParaRPr lang="en-US" sz="1200" dirty="0"/>
          </a:p>
        </p:txBody>
      </p:sp>
      <p:sp>
        <p:nvSpPr>
          <p:cNvPr id="4" name="Text 2"/>
          <p:cNvSpPr/>
          <p:nvPr/>
        </p:nvSpPr>
        <p:spPr>
          <a:xfrm>
            <a:off x="494348" y="1351598"/>
            <a:ext cx="6670119" cy="197644"/>
          </a:xfrm>
          <a:prstGeom prst="rect">
            <a:avLst/>
          </a:prstGeom>
          <a:noFill/>
          <a:ln/>
        </p:spPr>
        <p:txBody>
          <a:bodyPr wrap="none" lIns="0" tIns="0" rIns="0" bIns="0" rtlCol="0" anchor="t"/>
          <a:lstStyle/>
          <a:p>
            <a:pPr algn="l" indent="0" marL="0">
              <a:lnSpc>
                <a:spcPts val="1550"/>
              </a:lnSpc>
              <a:buNone/>
            </a:pPr>
            <a:r>
              <a:rPr lang="en-US" sz="950" dirty="0">
                <a:solidFill>
                  <a:srgbClr val="405449"/>
                </a:solidFill>
                <a:latin typeface="Nobile" pitchFamily="34" charset="0"/>
                <a:ea typeface="Nobile" pitchFamily="34" charset="-122"/>
                <a:cs typeface="Nobile" pitchFamily="34" charset="-120"/>
              </a:rPr>
              <a:t>Install Argo CD manifests using Kustomize:</a:t>
            </a:r>
            <a:endParaRPr lang="en-US" sz="950" dirty="0"/>
          </a:p>
        </p:txBody>
      </p:sp>
      <p:sp>
        <p:nvSpPr>
          <p:cNvPr id="5" name="Shape 3"/>
          <p:cNvSpPr/>
          <p:nvPr/>
        </p:nvSpPr>
        <p:spPr>
          <a:xfrm>
            <a:off x="494348" y="1688187"/>
            <a:ext cx="6670119" cy="1371124"/>
          </a:xfrm>
          <a:prstGeom prst="roundRect">
            <a:avLst>
              <a:gd name="adj" fmla="val 8113"/>
            </a:avLst>
          </a:prstGeom>
          <a:solidFill>
            <a:srgbClr val="EDF2ED"/>
          </a:solidFill>
          <a:ln/>
        </p:spPr>
      </p:sp>
      <p:sp>
        <p:nvSpPr>
          <p:cNvPr id="6" name="Shape 4"/>
          <p:cNvSpPr/>
          <p:nvPr/>
        </p:nvSpPr>
        <p:spPr>
          <a:xfrm>
            <a:off x="488275" y="1688187"/>
            <a:ext cx="6682264" cy="1371124"/>
          </a:xfrm>
          <a:prstGeom prst="roundRect">
            <a:avLst>
              <a:gd name="adj" fmla="val 1352"/>
            </a:avLst>
          </a:prstGeom>
          <a:solidFill>
            <a:srgbClr val="EDF2ED"/>
          </a:solidFill>
          <a:ln/>
        </p:spPr>
      </p:sp>
      <p:sp>
        <p:nvSpPr>
          <p:cNvPr id="7" name="Text 5"/>
          <p:cNvSpPr/>
          <p:nvPr/>
        </p:nvSpPr>
        <p:spPr>
          <a:xfrm>
            <a:off x="611862" y="1780818"/>
            <a:ext cx="6435090" cy="1185863"/>
          </a:xfrm>
          <a:prstGeom prst="rect">
            <a:avLst/>
          </a:prstGeom>
          <a:noFill/>
          <a:ln/>
        </p:spPr>
        <p:txBody>
          <a:bodyPr wrap="square" lIns="0" tIns="0" rIns="0" bIns="0" rtlCol="0" anchor="t"/>
          <a:lstStyle/>
          <a:p>
            <a:pPr algn="l" indent="0" marL="0">
              <a:lnSpc>
                <a:spcPts val="1550"/>
              </a:lnSpc>
              <a:buNone/>
            </a:pPr>
            <a:r>
              <a:rPr lang="en-US" sz="950" dirty="0">
                <a:solidFill>
                  <a:srgbClr val="405449"/>
                </a:solidFill>
                <a:highlight>
                  <a:srgbClr val="EDF2ED"/>
                </a:highlight>
                <a:latin typeface="Consolas" pitchFamily="34" charset="0"/>
                <a:ea typeface="Consolas" pitchFamily="34" charset="-122"/>
                <a:cs typeface="Consolas" pitchFamily="34" charset="-120"/>
              </a:rPr>
              <a:t>kind: Kustomizationnamespace: argocdresources:- https://raw.githubusercontent.com/argoproj/argo-cd/master/manifests/ha/install.yaml</a:t>
            </a:r>
            <a:endParaRPr lang="en-US" sz="950" dirty="0"/>
          </a:p>
        </p:txBody>
      </p:sp>
      <p:sp>
        <p:nvSpPr>
          <p:cNvPr id="8" name="Text 6"/>
          <p:cNvSpPr/>
          <p:nvPr/>
        </p:nvSpPr>
        <p:spPr>
          <a:xfrm>
            <a:off x="494348" y="3198257"/>
            <a:ext cx="6670119" cy="395288"/>
          </a:xfrm>
          <a:prstGeom prst="rect">
            <a:avLst/>
          </a:prstGeom>
          <a:noFill/>
          <a:ln/>
        </p:spPr>
        <p:txBody>
          <a:bodyPr wrap="square" lIns="0" tIns="0" rIns="0" bIns="0" rtlCol="0" anchor="t"/>
          <a:lstStyle/>
          <a:p>
            <a:pPr algn="l" indent="0" marL="0">
              <a:lnSpc>
                <a:spcPts val="1550"/>
              </a:lnSpc>
              <a:buNone/>
            </a:pPr>
            <a:r>
              <a:rPr lang="en-US" sz="950" dirty="0">
                <a:solidFill>
                  <a:srgbClr val="405449"/>
                </a:solidFill>
                <a:latin typeface="Nobile" pitchFamily="34" charset="0"/>
                <a:ea typeface="Nobile" pitchFamily="34" charset="-122"/>
                <a:cs typeface="Nobile" pitchFamily="34" charset="-120"/>
              </a:rPr>
              <a:t>Organizations should maintain the manifest as a remote resource and use Kustomize patches to apply customizations.</a:t>
            </a:r>
            <a:endParaRPr lang="en-US" sz="950" dirty="0"/>
          </a:p>
        </p:txBody>
      </p:sp>
      <p:sp>
        <p:nvSpPr>
          <p:cNvPr id="9" name="Text 7"/>
          <p:cNvSpPr/>
          <p:nvPr/>
        </p:nvSpPr>
        <p:spPr>
          <a:xfrm>
            <a:off x="7473553" y="1034891"/>
            <a:ext cx="1544836" cy="193119"/>
          </a:xfrm>
          <a:prstGeom prst="rect">
            <a:avLst/>
          </a:prstGeom>
          <a:noFill/>
          <a:ln/>
        </p:spPr>
        <p:txBody>
          <a:bodyPr wrap="none" lIns="0" tIns="0" rIns="0" bIns="0" rtlCol="0" anchor="t"/>
          <a:lstStyle/>
          <a:p>
            <a:pPr algn="l" indent="0" marL="0">
              <a:lnSpc>
                <a:spcPts val="1500"/>
              </a:lnSpc>
              <a:buNone/>
            </a:pPr>
            <a:r>
              <a:rPr lang="en-US" sz="1200" b="1" dirty="0">
                <a:solidFill>
                  <a:srgbClr val="3B4540"/>
                </a:solidFill>
                <a:latin typeface="Fraunces Extra Bold" pitchFamily="34" charset="0"/>
                <a:ea typeface="Fraunces Extra Bold" pitchFamily="34" charset="-122"/>
                <a:cs typeface="Fraunces Extra Bold" pitchFamily="34" charset="-120"/>
              </a:rPr>
              <a:t>Helm Installation</a:t>
            </a:r>
            <a:endParaRPr lang="en-US" sz="1200" dirty="0"/>
          </a:p>
        </p:txBody>
      </p:sp>
      <p:sp>
        <p:nvSpPr>
          <p:cNvPr id="10" name="Text 8"/>
          <p:cNvSpPr/>
          <p:nvPr/>
        </p:nvSpPr>
        <p:spPr>
          <a:xfrm>
            <a:off x="7473553" y="1351598"/>
            <a:ext cx="6670119" cy="197644"/>
          </a:xfrm>
          <a:prstGeom prst="rect">
            <a:avLst/>
          </a:prstGeom>
          <a:noFill/>
          <a:ln/>
        </p:spPr>
        <p:txBody>
          <a:bodyPr wrap="none" lIns="0" tIns="0" rIns="0" bIns="0" rtlCol="0" anchor="t"/>
          <a:lstStyle/>
          <a:p>
            <a:pPr algn="l" indent="0" marL="0">
              <a:lnSpc>
                <a:spcPts val="1550"/>
              </a:lnSpc>
              <a:buNone/>
            </a:pPr>
            <a:r>
              <a:rPr lang="en-US" sz="950" dirty="0">
                <a:solidFill>
                  <a:srgbClr val="405449"/>
                </a:solidFill>
                <a:latin typeface="Nobile" pitchFamily="34" charset="0"/>
                <a:ea typeface="Nobile" pitchFamily="34" charset="-122"/>
                <a:cs typeface="Nobile" pitchFamily="34" charset="-120"/>
              </a:rPr>
              <a:t>Argo CD can also be installed via Helm chart. Open source community-maintained Helm charts are available at:</a:t>
            </a:r>
            <a:endParaRPr lang="en-US" sz="950" dirty="0"/>
          </a:p>
        </p:txBody>
      </p:sp>
      <p:sp>
        <p:nvSpPr>
          <p:cNvPr id="11" name="Text 9"/>
          <p:cNvSpPr/>
          <p:nvPr/>
        </p:nvSpPr>
        <p:spPr>
          <a:xfrm>
            <a:off x="7473553" y="1660446"/>
            <a:ext cx="6670119" cy="205264"/>
          </a:xfrm>
          <a:prstGeom prst="rect">
            <a:avLst/>
          </a:prstGeom>
          <a:noFill/>
          <a:ln/>
        </p:spPr>
        <p:txBody>
          <a:bodyPr wrap="none" lIns="0" tIns="0" rIns="0" bIns="0" rtlCol="0" anchor="t"/>
          <a:lstStyle/>
          <a:p>
            <a:pPr algn="l" indent="0" marL="0">
              <a:lnSpc>
                <a:spcPts val="1550"/>
              </a:lnSpc>
              <a:buNone/>
            </a:pPr>
            <a:r>
              <a:rPr lang="en-US" sz="950" dirty="0">
                <a:solidFill>
                  <a:srgbClr val="405449"/>
                </a:solidFill>
                <a:highlight>
                  <a:srgbClr val="EDF2ED"/>
                </a:highlight>
                <a:latin typeface="Consolas" pitchFamily="34" charset="0"/>
                <a:ea typeface="Consolas" pitchFamily="34" charset="-122"/>
                <a:cs typeface="Consolas" pitchFamily="34" charset="-120"/>
              </a:rPr>
              <a:t>argo-helm/charts/argo-cd</a:t>
            </a:r>
            <a:endParaRPr lang="en-US" sz="950" dirty="0"/>
          </a:p>
        </p:txBody>
      </p:sp>
      <p:sp>
        <p:nvSpPr>
          <p:cNvPr id="12" name="Text 10"/>
          <p:cNvSpPr/>
          <p:nvPr/>
        </p:nvSpPr>
        <p:spPr>
          <a:xfrm>
            <a:off x="7473553" y="1976914"/>
            <a:ext cx="6670119" cy="395288"/>
          </a:xfrm>
          <a:prstGeom prst="rect">
            <a:avLst/>
          </a:prstGeom>
          <a:noFill/>
          <a:ln/>
        </p:spPr>
        <p:txBody>
          <a:bodyPr wrap="square" lIns="0" tIns="0" rIns="0" bIns="0" rtlCol="0" anchor="t"/>
          <a:lstStyle/>
          <a:p>
            <a:pPr algn="l" indent="0" marL="0">
              <a:lnSpc>
                <a:spcPts val="1550"/>
              </a:lnSpc>
              <a:buNone/>
            </a:pPr>
            <a:r>
              <a:rPr lang="en-US" sz="950" dirty="0">
                <a:solidFill>
                  <a:srgbClr val="405449"/>
                </a:solidFill>
                <a:latin typeface="Nobile" pitchFamily="34" charset="0"/>
                <a:ea typeface="Nobile" pitchFamily="34" charset="-122"/>
                <a:cs typeface="Nobile" pitchFamily="34" charset="-120"/>
              </a:rPr>
              <a:t>This method is ideal for organizations already using Helm for other Kubernetes deployments, providing a consistent installation approach.</a:t>
            </a:r>
            <a:endParaRPr lang="en-US" sz="950" dirty="0"/>
          </a:p>
        </p:txBody>
      </p:sp>
      <p:pic>
        <p:nvPicPr>
          <p:cNvPr id="13" name="Image 0" descr="preencoded.png">    </p:cNvPr>
          <p:cNvPicPr>
            <a:picLocks noChangeAspect="1"/>
          </p:cNvPicPr>
          <p:nvPr/>
        </p:nvPicPr>
        <p:blipFill>
          <a:blip r:embed="rId1"/>
          <a:stretch>
            <a:fillRect/>
          </a:stretch>
        </p:blipFill>
        <p:spPr>
          <a:xfrm>
            <a:off x="7473553" y="2511147"/>
            <a:ext cx="6670119" cy="667011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942261"/>
            <a:ext cx="13042821" cy="1240155"/>
          </a:xfrm>
          <a:prstGeom prst="rect">
            <a:avLst/>
          </a:prstGeom>
          <a:noFill/>
          <a:ln/>
        </p:spPr>
        <p:txBody>
          <a:bodyPr wrap="squar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Best Practice: Separate Source Code and Configuration</a:t>
            </a:r>
            <a:endParaRPr lang="en-US" sz="3900" dirty="0"/>
          </a:p>
        </p:txBody>
      </p:sp>
      <p:pic>
        <p:nvPicPr>
          <p:cNvPr id="3" name="Image 0" descr="preencoded.png">    </p:cNvPr>
          <p:cNvPicPr>
            <a:picLocks noChangeAspect="1"/>
          </p:cNvPicPr>
          <p:nvPr/>
        </p:nvPicPr>
        <p:blipFill>
          <a:blip r:embed="rId1"/>
          <a:stretch>
            <a:fillRect/>
          </a:stretch>
        </p:blipFill>
        <p:spPr>
          <a:xfrm>
            <a:off x="793790" y="2579251"/>
            <a:ext cx="6521410" cy="793790"/>
          </a:xfrm>
          <a:prstGeom prst="rect">
            <a:avLst/>
          </a:prstGeom>
        </p:spPr>
      </p:pic>
      <p:sp>
        <p:nvSpPr>
          <p:cNvPr id="4" name="Text 1"/>
          <p:cNvSpPr/>
          <p:nvPr/>
        </p:nvSpPr>
        <p:spPr>
          <a:xfrm>
            <a:off x="992148" y="3571399"/>
            <a:ext cx="3004661"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Source Code Repository</a:t>
            </a:r>
            <a:endParaRPr lang="en-US" sz="1950" dirty="0"/>
          </a:p>
        </p:txBody>
      </p:sp>
      <p:sp>
        <p:nvSpPr>
          <p:cNvPr id="5" name="Text 2"/>
          <p:cNvSpPr/>
          <p:nvPr/>
        </p:nvSpPr>
        <p:spPr>
          <a:xfrm>
            <a:off x="992148" y="4000619"/>
            <a:ext cx="6124694"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Application code and business logic</a:t>
            </a:r>
            <a:endParaRPr lang="en-US" sz="1550" dirty="0"/>
          </a:p>
        </p:txBody>
      </p:sp>
      <p:pic>
        <p:nvPicPr>
          <p:cNvPr id="6" name="Image 1" descr="preencoded.png">    </p:cNvPr>
          <p:cNvPicPr>
            <a:picLocks noChangeAspect="1"/>
          </p:cNvPicPr>
          <p:nvPr/>
        </p:nvPicPr>
        <p:blipFill>
          <a:blip r:embed="rId2"/>
          <a:stretch>
            <a:fillRect/>
          </a:stretch>
        </p:blipFill>
        <p:spPr>
          <a:xfrm>
            <a:off x="7315200" y="2579251"/>
            <a:ext cx="6521410" cy="793790"/>
          </a:xfrm>
          <a:prstGeom prst="rect">
            <a:avLst/>
          </a:prstGeom>
        </p:spPr>
      </p:pic>
      <p:sp>
        <p:nvSpPr>
          <p:cNvPr id="7" name="Text 3"/>
          <p:cNvSpPr/>
          <p:nvPr/>
        </p:nvSpPr>
        <p:spPr>
          <a:xfrm>
            <a:off x="7513558" y="3571399"/>
            <a:ext cx="3239691"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Configuration Repository</a:t>
            </a:r>
            <a:endParaRPr lang="en-US" sz="1950" dirty="0"/>
          </a:p>
        </p:txBody>
      </p:sp>
      <p:sp>
        <p:nvSpPr>
          <p:cNvPr id="8" name="Text 4"/>
          <p:cNvSpPr/>
          <p:nvPr/>
        </p:nvSpPr>
        <p:spPr>
          <a:xfrm>
            <a:off x="7513558" y="4000619"/>
            <a:ext cx="6124694"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Kubernetes manifests and deployment configs</a:t>
            </a:r>
            <a:endParaRPr lang="en-US" sz="1550" dirty="0"/>
          </a:p>
        </p:txBody>
      </p:sp>
      <p:sp>
        <p:nvSpPr>
          <p:cNvPr id="9" name="Text 5"/>
          <p:cNvSpPr/>
          <p:nvPr/>
        </p:nvSpPr>
        <p:spPr>
          <a:xfrm>
            <a:off x="793790" y="4814173"/>
            <a:ext cx="2885718" cy="310158"/>
          </a:xfrm>
          <a:prstGeom prst="rect">
            <a:avLst/>
          </a:prstGeom>
          <a:noFill/>
          <a:ln/>
        </p:spPr>
        <p:txBody>
          <a:bodyPr wrap="none" lIns="0" tIns="0" rIns="0" bIns="0" rtlCol="0" anchor="t"/>
          <a:lstStyle/>
          <a:p>
            <a:pPr algn="l" indent="0" marL="0">
              <a:lnSpc>
                <a:spcPts val="2400"/>
              </a:lnSpc>
              <a:buNone/>
            </a:pPr>
            <a:r>
              <a:rPr lang="en-US" sz="1950" b="1" dirty="0">
                <a:solidFill>
                  <a:srgbClr val="3B4540"/>
                </a:solidFill>
                <a:latin typeface="Fraunces Extra Bold" pitchFamily="34" charset="0"/>
                <a:ea typeface="Fraunces Extra Bold" pitchFamily="34" charset="-122"/>
                <a:cs typeface="Fraunces Extra Bold" pitchFamily="34" charset="-120"/>
              </a:rPr>
              <a:t>Benefits of Separation:</a:t>
            </a:r>
            <a:endParaRPr lang="en-US" sz="1950" dirty="0"/>
          </a:p>
        </p:txBody>
      </p:sp>
      <p:sp>
        <p:nvSpPr>
          <p:cNvPr id="10" name="Text 6"/>
          <p:cNvSpPr/>
          <p:nvPr/>
        </p:nvSpPr>
        <p:spPr>
          <a:xfrm>
            <a:off x="793790" y="5421987"/>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More manageable repositories - modify one without affecting the other</a:t>
            </a:r>
            <a:endParaRPr lang="en-US" sz="1550" dirty="0"/>
          </a:p>
        </p:txBody>
      </p:sp>
      <p:sp>
        <p:nvSpPr>
          <p:cNvPr id="11" name="Text 7"/>
          <p:cNvSpPr/>
          <p:nvPr/>
        </p:nvSpPr>
        <p:spPr>
          <a:xfrm>
            <a:off x="793790" y="5808940"/>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Cleaner logs for auditing purposes - easier to trace Git history</a:t>
            </a:r>
            <a:endParaRPr lang="en-US" sz="1550" dirty="0"/>
          </a:p>
        </p:txBody>
      </p:sp>
      <p:sp>
        <p:nvSpPr>
          <p:cNvPr id="12" name="Text 8"/>
          <p:cNvSpPr/>
          <p:nvPr/>
        </p:nvSpPr>
        <p:spPr>
          <a:xfrm>
            <a:off x="793790" y="6195893"/>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Enhanced security - restrict access to source code and Kubernetes manifests</a:t>
            </a:r>
            <a:endParaRPr lang="en-US" sz="1550" dirty="0"/>
          </a:p>
        </p:txBody>
      </p:sp>
      <p:sp>
        <p:nvSpPr>
          <p:cNvPr id="13" name="Text 9"/>
          <p:cNvSpPr/>
          <p:nvPr/>
        </p:nvSpPr>
        <p:spPr>
          <a:xfrm>
            <a:off x="793790" y="6582847"/>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Support for different versioning and release cycles in microservices</a:t>
            </a:r>
            <a:endParaRPr lang="en-US" sz="1550" dirty="0"/>
          </a:p>
        </p:txBody>
      </p:sp>
      <p:sp>
        <p:nvSpPr>
          <p:cNvPr id="14" name="Text 10"/>
          <p:cNvSpPr/>
          <p:nvPr/>
        </p:nvSpPr>
        <p:spPr>
          <a:xfrm>
            <a:off x="793790" y="6969800"/>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Prevention of build job loops in automated CI pipelines</a:t>
            </a:r>
            <a:endParaRPr lang="en-US" sz="15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1749623"/>
            <a:ext cx="13042821" cy="1240155"/>
          </a:xfrm>
          <a:prstGeom prst="rect">
            <a:avLst/>
          </a:prstGeom>
          <a:noFill/>
          <a:ln/>
        </p:spPr>
        <p:txBody>
          <a:bodyPr wrap="squar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Best Practice: Choose the Right Number of Config Repos</a:t>
            </a:r>
            <a:endParaRPr lang="en-US" sz="3900" dirty="0"/>
          </a:p>
        </p:txBody>
      </p:sp>
      <p:sp>
        <p:nvSpPr>
          <p:cNvPr id="3" name="Shape 1"/>
          <p:cNvSpPr/>
          <p:nvPr/>
        </p:nvSpPr>
        <p:spPr>
          <a:xfrm>
            <a:off x="793790" y="3386614"/>
            <a:ext cx="4215289" cy="2234922"/>
          </a:xfrm>
          <a:prstGeom prst="roundRect">
            <a:avLst>
              <a:gd name="adj" fmla="val 7993"/>
            </a:avLst>
          </a:prstGeom>
          <a:solidFill>
            <a:srgbClr val="E8F3E8"/>
          </a:solidFill>
          <a:ln/>
        </p:spPr>
      </p:sp>
      <p:sp>
        <p:nvSpPr>
          <p:cNvPr id="4" name="Text 2"/>
          <p:cNvSpPr/>
          <p:nvPr/>
        </p:nvSpPr>
        <p:spPr>
          <a:xfrm>
            <a:off x="992148" y="3584972"/>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Small Companies</a:t>
            </a:r>
            <a:endParaRPr lang="en-US" sz="1950" dirty="0"/>
          </a:p>
        </p:txBody>
      </p:sp>
      <p:sp>
        <p:nvSpPr>
          <p:cNvPr id="5" name="Text 3"/>
          <p:cNvSpPr/>
          <p:nvPr/>
        </p:nvSpPr>
        <p:spPr>
          <a:xfrm>
            <a:off x="992148" y="4014192"/>
            <a:ext cx="381857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Don't rely heavily on automation</a:t>
            </a:r>
            <a:endParaRPr lang="en-US" sz="1550" dirty="0"/>
          </a:p>
        </p:txBody>
      </p:sp>
      <p:sp>
        <p:nvSpPr>
          <p:cNvPr id="6" name="Text 4"/>
          <p:cNvSpPr/>
          <p:nvPr/>
        </p:nvSpPr>
        <p:spPr>
          <a:xfrm>
            <a:off x="992148" y="4401145"/>
            <a:ext cx="381857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All employees are trusted</a:t>
            </a:r>
            <a:endParaRPr lang="en-US" sz="1550" dirty="0"/>
          </a:p>
        </p:txBody>
      </p:sp>
      <p:sp>
        <p:nvSpPr>
          <p:cNvPr id="7" name="Text 5"/>
          <p:cNvSpPr/>
          <p:nvPr/>
        </p:nvSpPr>
        <p:spPr>
          <a:xfrm>
            <a:off x="992148" y="4788098"/>
            <a:ext cx="381857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38951"/>
                </a:solidFill>
                <a:latin typeface="Nobile" pitchFamily="34" charset="0"/>
                <a:ea typeface="Nobile" pitchFamily="34" charset="-122"/>
                <a:cs typeface="Nobile" pitchFamily="34" charset="-120"/>
              </a:rPr>
              <a:t>Recommendation: Use a mono-repo</a:t>
            </a:r>
            <a:endParaRPr lang="en-US" sz="1550" dirty="0"/>
          </a:p>
        </p:txBody>
      </p:sp>
      <p:sp>
        <p:nvSpPr>
          <p:cNvPr id="8" name="Shape 6"/>
          <p:cNvSpPr/>
          <p:nvPr/>
        </p:nvSpPr>
        <p:spPr>
          <a:xfrm>
            <a:off x="5207437" y="3386614"/>
            <a:ext cx="4215408" cy="2234922"/>
          </a:xfrm>
          <a:prstGeom prst="roundRect">
            <a:avLst>
              <a:gd name="adj" fmla="val 7993"/>
            </a:avLst>
          </a:prstGeom>
          <a:solidFill>
            <a:srgbClr val="E8F3E8"/>
          </a:solidFill>
          <a:ln/>
        </p:spPr>
      </p:sp>
      <p:sp>
        <p:nvSpPr>
          <p:cNvPr id="9" name="Text 7"/>
          <p:cNvSpPr/>
          <p:nvPr/>
        </p:nvSpPr>
        <p:spPr>
          <a:xfrm>
            <a:off x="5405795" y="3584972"/>
            <a:ext cx="2678430"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Mid-sized Companies</a:t>
            </a:r>
            <a:endParaRPr lang="en-US" sz="1950" dirty="0"/>
          </a:p>
        </p:txBody>
      </p:sp>
      <p:sp>
        <p:nvSpPr>
          <p:cNvPr id="10" name="Text 8"/>
          <p:cNvSpPr/>
          <p:nvPr/>
        </p:nvSpPr>
        <p:spPr>
          <a:xfrm>
            <a:off x="5405795" y="4014192"/>
            <a:ext cx="3818692"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Use some automation</a:t>
            </a:r>
            <a:endParaRPr lang="en-US" sz="1550" dirty="0"/>
          </a:p>
        </p:txBody>
      </p:sp>
      <p:sp>
        <p:nvSpPr>
          <p:cNvPr id="11" name="Text 9"/>
          <p:cNvSpPr/>
          <p:nvPr/>
        </p:nvSpPr>
        <p:spPr>
          <a:xfrm>
            <a:off x="5405795" y="4401145"/>
            <a:ext cx="3818692"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Multiple teams with different needs</a:t>
            </a:r>
            <a:endParaRPr lang="en-US" sz="1550" dirty="0"/>
          </a:p>
        </p:txBody>
      </p:sp>
      <p:sp>
        <p:nvSpPr>
          <p:cNvPr id="12" name="Text 10"/>
          <p:cNvSpPr/>
          <p:nvPr/>
        </p:nvSpPr>
        <p:spPr>
          <a:xfrm>
            <a:off x="5405795" y="4788098"/>
            <a:ext cx="3818692"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438951"/>
                </a:solidFill>
                <a:latin typeface="Nobile" pitchFamily="34" charset="0"/>
                <a:ea typeface="Nobile" pitchFamily="34" charset="-122"/>
                <a:cs typeface="Nobile" pitchFamily="34" charset="-120"/>
              </a:rPr>
              <a:t>Recommendation: One repository per team</a:t>
            </a:r>
            <a:endParaRPr lang="en-US" sz="1550" dirty="0"/>
          </a:p>
        </p:txBody>
      </p:sp>
      <p:sp>
        <p:nvSpPr>
          <p:cNvPr id="13" name="Shape 11"/>
          <p:cNvSpPr/>
          <p:nvPr/>
        </p:nvSpPr>
        <p:spPr>
          <a:xfrm>
            <a:off x="9621203" y="3386614"/>
            <a:ext cx="4215289" cy="2234922"/>
          </a:xfrm>
          <a:prstGeom prst="roundRect">
            <a:avLst>
              <a:gd name="adj" fmla="val 7993"/>
            </a:avLst>
          </a:prstGeom>
          <a:solidFill>
            <a:srgbClr val="E8F3E8"/>
          </a:solidFill>
          <a:ln/>
        </p:spPr>
      </p:sp>
      <p:sp>
        <p:nvSpPr>
          <p:cNvPr id="14" name="Text 12"/>
          <p:cNvSpPr/>
          <p:nvPr/>
        </p:nvSpPr>
        <p:spPr>
          <a:xfrm>
            <a:off x="9819561" y="3584972"/>
            <a:ext cx="2565202"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Large Organizations</a:t>
            </a:r>
            <a:endParaRPr lang="en-US" sz="1950" dirty="0"/>
          </a:p>
        </p:txBody>
      </p:sp>
      <p:sp>
        <p:nvSpPr>
          <p:cNvPr id="15" name="Text 13"/>
          <p:cNvSpPr/>
          <p:nvPr/>
        </p:nvSpPr>
        <p:spPr>
          <a:xfrm>
            <a:off x="9819561" y="4014192"/>
            <a:ext cx="381857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Require greater control</a:t>
            </a:r>
            <a:endParaRPr lang="en-US" sz="1550" dirty="0"/>
          </a:p>
        </p:txBody>
      </p:sp>
      <p:sp>
        <p:nvSpPr>
          <p:cNvPr id="16" name="Text 14"/>
          <p:cNvSpPr/>
          <p:nvPr/>
        </p:nvSpPr>
        <p:spPr>
          <a:xfrm>
            <a:off x="9819561" y="4401145"/>
            <a:ext cx="381857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Rely significantly on automation</a:t>
            </a:r>
            <a:endParaRPr lang="en-US" sz="1550" dirty="0"/>
          </a:p>
        </p:txBody>
      </p:sp>
      <p:sp>
        <p:nvSpPr>
          <p:cNvPr id="17" name="Text 15"/>
          <p:cNvSpPr/>
          <p:nvPr/>
        </p:nvSpPr>
        <p:spPr>
          <a:xfrm>
            <a:off x="9819561" y="4788098"/>
            <a:ext cx="381857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438951"/>
                </a:solidFill>
                <a:latin typeface="Nobile" pitchFamily="34" charset="0"/>
                <a:ea typeface="Nobile" pitchFamily="34" charset="-122"/>
                <a:cs typeface="Nobile" pitchFamily="34" charset="-120"/>
              </a:rPr>
              <a:t>Recommendation: One repository per service</a:t>
            </a:r>
            <a:endParaRPr lang="en-US" sz="1550" dirty="0"/>
          </a:p>
        </p:txBody>
      </p:sp>
      <p:sp>
        <p:nvSpPr>
          <p:cNvPr id="18" name="Text 16"/>
          <p:cNvSpPr/>
          <p:nvPr/>
        </p:nvSpPr>
        <p:spPr>
          <a:xfrm>
            <a:off x="793790" y="5844778"/>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Teams can often manage themselves better with their own repository, deciding who has release access without creating central bottlenecks.</a:t>
            </a:r>
            <a:endParaRPr lang="en-US" sz="15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497806"/>
            <a:ext cx="7556421" cy="1240155"/>
          </a:xfrm>
          <a:prstGeom prst="rect">
            <a:avLst/>
          </a:prstGeom>
          <a:noFill/>
          <a:ln/>
        </p:spPr>
        <p:txBody>
          <a:bodyPr wrap="squar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Best Practice: Test Manifests Before Committing</a:t>
            </a:r>
            <a:endParaRPr lang="en-US" sz="3900" dirty="0"/>
          </a:p>
        </p:txBody>
      </p:sp>
      <p:sp>
        <p:nvSpPr>
          <p:cNvPr id="4" name="Text 1"/>
          <p:cNvSpPr/>
          <p:nvPr/>
        </p:nvSpPr>
        <p:spPr>
          <a:xfrm>
            <a:off x="793790" y="3035618"/>
            <a:ext cx="3801070" cy="310158"/>
          </a:xfrm>
          <a:prstGeom prst="rect">
            <a:avLst/>
          </a:prstGeom>
          <a:noFill/>
          <a:ln/>
        </p:spPr>
        <p:txBody>
          <a:bodyPr wrap="none" lIns="0" tIns="0" rIns="0" bIns="0" rtlCol="0" anchor="t"/>
          <a:lstStyle/>
          <a:p>
            <a:pPr algn="l" indent="0" marL="0">
              <a:lnSpc>
                <a:spcPts val="2400"/>
              </a:lnSpc>
              <a:buNone/>
            </a:pPr>
            <a:r>
              <a:rPr lang="en-US" sz="1950" b="1" dirty="0">
                <a:solidFill>
                  <a:srgbClr val="3B4540"/>
                </a:solidFill>
                <a:latin typeface="Fraunces Extra Bold" pitchFamily="34" charset="0"/>
                <a:ea typeface="Fraunces Extra Bold" pitchFamily="34" charset="-122"/>
                <a:cs typeface="Fraunces Extra Bold" pitchFamily="34" charset="-120"/>
              </a:rPr>
              <a:t>Why Test Before Committing?</a:t>
            </a:r>
            <a:endParaRPr lang="en-US" sz="1950" dirty="0"/>
          </a:p>
        </p:txBody>
      </p:sp>
      <p:sp>
        <p:nvSpPr>
          <p:cNvPr id="5" name="Text 2"/>
          <p:cNvSpPr/>
          <p:nvPr/>
        </p:nvSpPr>
        <p:spPr>
          <a:xfrm>
            <a:off x="793790" y="3643432"/>
            <a:ext cx="75564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Prevents introduction of issues into pre-production environments</a:t>
            </a:r>
            <a:endParaRPr lang="en-US" sz="1550" dirty="0"/>
          </a:p>
        </p:txBody>
      </p:sp>
      <p:sp>
        <p:nvSpPr>
          <p:cNvPr id="6" name="Text 3"/>
          <p:cNvSpPr/>
          <p:nvPr/>
        </p:nvSpPr>
        <p:spPr>
          <a:xfrm>
            <a:off x="793790" y="4030385"/>
            <a:ext cx="75564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Reduces failed deployments and troubleshooting time</a:t>
            </a:r>
            <a:endParaRPr lang="en-US" sz="1550" dirty="0"/>
          </a:p>
        </p:txBody>
      </p:sp>
      <p:sp>
        <p:nvSpPr>
          <p:cNvPr id="7" name="Text 4"/>
          <p:cNvSpPr/>
          <p:nvPr/>
        </p:nvSpPr>
        <p:spPr>
          <a:xfrm>
            <a:off x="793790" y="4417338"/>
            <a:ext cx="75564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Improves overall stability of the GitOps workflow</a:t>
            </a:r>
            <a:endParaRPr lang="en-US" sz="1550" dirty="0"/>
          </a:p>
        </p:txBody>
      </p:sp>
      <p:sp>
        <p:nvSpPr>
          <p:cNvPr id="8" name="Text 5"/>
          <p:cNvSpPr/>
          <p:nvPr/>
        </p:nvSpPr>
        <p:spPr>
          <a:xfrm>
            <a:off x="793790" y="5032534"/>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3B4540"/>
                </a:solidFill>
                <a:latin typeface="Fraunces Extra Bold" pitchFamily="34" charset="0"/>
                <a:ea typeface="Fraunces Extra Bold" pitchFamily="34" charset="-122"/>
                <a:cs typeface="Fraunces Extra Bold" pitchFamily="34" charset="-120"/>
              </a:rPr>
              <a:t>Testing Approach:</a:t>
            </a:r>
            <a:endParaRPr lang="en-US" sz="1950" dirty="0"/>
          </a:p>
        </p:txBody>
      </p:sp>
      <p:sp>
        <p:nvSpPr>
          <p:cNvPr id="9" name="Text 6"/>
          <p:cNvSpPr/>
          <p:nvPr/>
        </p:nvSpPr>
        <p:spPr>
          <a:xfrm>
            <a:off x="793790" y="5640348"/>
            <a:ext cx="75564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Run commands locally to test manifests before committing changes</a:t>
            </a:r>
            <a:endParaRPr lang="en-US" sz="1550" dirty="0"/>
          </a:p>
        </p:txBody>
      </p:sp>
      <p:sp>
        <p:nvSpPr>
          <p:cNvPr id="10" name="Text 7"/>
          <p:cNvSpPr/>
          <p:nvPr/>
        </p:nvSpPr>
        <p:spPr>
          <a:xfrm>
            <a:off x="793790" y="6027301"/>
            <a:ext cx="75564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Validate Helm charts or other templates used to generate manifests</a:t>
            </a:r>
            <a:endParaRPr lang="en-US" sz="1550" dirty="0"/>
          </a:p>
        </p:txBody>
      </p:sp>
      <p:sp>
        <p:nvSpPr>
          <p:cNvPr id="11" name="Text 8"/>
          <p:cNvSpPr/>
          <p:nvPr/>
        </p:nvSpPr>
        <p:spPr>
          <a:xfrm>
            <a:off x="793790" y="6414254"/>
            <a:ext cx="75564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Ensure syntax and semantic correctness before pushing to the repository</a:t>
            </a:r>
            <a:endParaRPr lang="en-US" sz="15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793790" y="1026319"/>
            <a:ext cx="13042821" cy="1240155"/>
          </a:xfrm>
          <a:prstGeom prst="rect">
            <a:avLst/>
          </a:prstGeom>
          <a:noFill/>
          <a:ln/>
        </p:spPr>
        <p:txBody>
          <a:bodyPr wrap="squar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Best Practice: Prevent External Changes to Manifests</a:t>
            </a:r>
            <a:endParaRPr lang="en-US" sz="3900" dirty="0"/>
          </a:p>
        </p:txBody>
      </p:sp>
      <p:sp>
        <p:nvSpPr>
          <p:cNvPr id="3" name="Text 1"/>
          <p:cNvSpPr/>
          <p:nvPr/>
        </p:nvSpPr>
        <p:spPr>
          <a:xfrm>
            <a:off x="793790" y="2564130"/>
            <a:ext cx="4232315" cy="310158"/>
          </a:xfrm>
          <a:prstGeom prst="rect">
            <a:avLst/>
          </a:prstGeom>
          <a:noFill/>
          <a:ln/>
        </p:spPr>
        <p:txBody>
          <a:bodyPr wrap="none" lIns="0" tIns="0" rIns="0" bIns="0" rtlCol="0" anchor="t"/>
          <a:lstStyle/>
          <a:p>
            <a:pPr algn="l" indent="0" marL="0">
              <a:lnSpc>
                <a:spcPts val="2400"/>
              </a:lnSpc>
              <a:buNone/>
            </a:pPr>
            <a:r>
              <a:rPr lang="en-US" sz="1950" b="1" dirty="0">
                <a:solidFill>
                  <a:srgbClr val="3B4540"/>
                </a:solidFill>
                <a:latin typeface="Fraunces Extra Bold" pitchFamily="34" charset="0"/>
                <a:ea typeface="Fraunces Extra Bold" pitchFamily="34" charset="-122"/>
                <a:cs typeface="Fraunces Extra Bold" pitchFamily="34" charset="-120"/>
              </a:rPr>
              <a:t>The Configuration Drift Problem:</a:t>
            </a:r>
            <a:endParaRPr lang="en-US" sz="1950" dirty="0"/>
          </a:p>
        </p:txBody>
      </p:sp>
      <p:sp>
        <p:nvSpPr>
          <p:cNvPr id="4" name="Text 2"/>
          <p:cNvSpPr/>
          <p:nvPr/>
        </p:nvSpPr>
        <p:spPr>
          <a:xfrm>
            <a:off x="793790" y="3171944"/>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Ad-hoc commands outside the CI/CD process cause configuration drift</a:t>
            </a:r>
            <a:endParaRPr lang="en-US" sz="1550" dirty="0"/>
          </a:p>
        </p:txBody>
      </p:sp>
      <p:sp>
        <p:nvSpPr>
          <p:cNvPr id="5" name="Text 3"/>
          <p:cNvSpPr/>
          <p:nvPr/>
        </p:nvSpPr>
        <p:spPr>
          <a:xfrm>
            <a:off x="793790" y="3558897"/>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Drift impacts application deployments - apps may pass in staging but fail in production</a:t>
            </a:r>
            <a:endParaRPr lang="en-US" sz="1550" dirty="0"/>
          </a:p>
        </p:txBody>
      </p:sp>
      <p:sp>
        <p:nvSpPr>
          <p:cNvPr id="6" name="Text 4"/>
          <p:cNvSpPr/>
          <p:nvPr/>
        </p:nvSpPr>
        <p:spPr>
          <a:xfrm>
            <a:off x="793790" y="3945850"/>
            <a:ext cx="13042821" cy="33278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Changes made directly with </a:t>
            </a:r>
            <a:pPr algn="l" indent="0" marL="0">
              <a:lnSpc>
                <a:spcPts val="2500"/>
              </a:lnSpc>
              <a:buNone/>
            </a:pPr>
            <a:r>
              <a:rPr lang="en-US" sz="1550" dirty="0">
                <a:solidFill>
                  <a:srgbClr val="405449"/>
                </a:solidFill>
                <a:highlight>
                  <a:srgbClr val="EDF2ED"/>
                </a:highlight>
                <a:latin typeface="Consolas" pitchFamily="34" charset="0"/>
                <a:ea typeface="Consolas" pitchFamily="34" charset="-122"/>
                <a:cs typeface="Consolas" pitchFamily="34" charset="-120"/>
              </a:rPr>
              <a:t>kubectl</a:t>
            </a:r>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 bypass the GitOps workflow</a:t>
            </a:r>
            <a:endParaRPr lang="en-US" sz="1550" dirty="0"/>
          </a:p>
        </p:txBody>
      </p:sp>
      <p:sp>
        <p:nvSpPr>
          <p:cNvPr id="7" name="Text 5"/>
          <p:cNvSpPr/>
          <p:nvPr/>
        </p:nvSpPr>
        <p:spPr>
          <a:xfrm>
            <a:off x="793790" y="4576286"/>
            <a:ext cx="2558296" cy="310158"/>
          </a:xfrm>
          <a:prstGeom prst="rect">
            <a:avLst/>
          </a:prstGeom>
          <a:noFill/>
          <a:ln/>
        </p:spPr>
        <p:txBody>
          <a:bodyPr wrap="none" lIns="0" tIns="0" rIns="0" bIns="0" rtlCol="0" anchor="t"/>
          <a:lstStyle/>
          <a:p>
            <a:pPr algn="l" indent="0" marL="0">
              <a:lnSpc>
                <a:spcPts val="2400"/>
              </a:lnSpc>
              <a:buNone/>
            </a:pPr>
            <a:r>
              <a:rPr lang="en-US" sz="1950" b="1" dirty="0">
                <a:solidFill>
                  <a:srgbClr val="3B4540"/>
                </a:solidFill>
                <a:latin typeface="Fraunces Extra Bold" pitchFamily="34" charset="0"/>
                <a:ea typeface="Fraunces Extra Bold" pitchFamily="34" charset="-122"/>
                <a:cs typeface="Fraunces Extra Bold" pitchFamily="34" charset="-120"/>
              </a:rPr>
              <a:t>How Argo CD Helps:</a:t>
            </a:r>
            <a:endParaRPr lang="en-US" sz="1950" dirty="0"/>
          </a:p>
        </p:txBody>
      </p:sp>
      <p:sp>
        <p:nvSpPr>
          <p:cNvPr id="8" name="Text 6"/>
          <p:cNvSpPr/>
          <p:nvPr/>
        </p:nvSpPr>
        <p:spPr>
          <a:xfrm>
            <a:off x="793790" y="5184100"/>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Uses Git as a single source of truth for all deployments</a:t>
            </a:r>
            <a:endParaRPr lang="en-US" sz="1550" dirty="0"/>
          </a:p>
        </p:txBody>
      </p:sp>
      <p:sp>
        <p:nvSpPr>
          <p:cNvPr id="9" name="Text 7"/>
          <p:cNvSpPr/>
          <p:nvPr/>
        </p:nvSpPr>
        <p:spPr>
          <a:xfrm>
            <a:off x="793790" y="5571053"/>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Maintains state traceability through Git history</a:t>
            </a:r>
            <a:endParaRPr lang="en-US" sz="1550" dirty="0"/>
          </a:p>
        </p:txBody>
      </p:sp>
      <p:sp>
        <p:nvSpPr>
          <p:cNvPr id="10" name="Text 8"/>
          <p:cNvSpPr/>
          <p:nvPr/>
        </p:nvSpPr>
        <p:spPr>
          <a:xfrm>
            <a:off x="793790" y="5958007"/>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Detects and marks applications as OutOfSync when direct changes are made</a:t>
            </a:r>
            <a:endParaRPr lang="en-US" sz="1550" dirty="0"/>
          </a:p>
        </p:txBody>
      </p:sp>
      <p:sp>
        <p:nvSpPr>
          <p:cNvPr id="11" name="Text 9"/>
          <p:cNvSpPr/>
          <p:nvPr/>
        </p:nvSpPr>
        <p:spPr>
          <a:xfrm>
            <a:off x="793790" y="6344960"/>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Offers auto-sync capability to eliminate configuration drift</a:t>
            </a:r>
            <a:endParaRPr lang="en-US" sz="1550" dirty="0"/>
          </a:p>
        </p:txBody>
      </p:sp>
      <p:sp>
        <p:nvSpPr>
          <p:cNvPr id="12" name="Text 10"/>
          <p:cNvSpPr/>
          <p:nvPr/>
        </p:nvSpPr>
        <p:spPr>
          <a:xfrm>
            <a:off x="793790" y="6885742"/>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438951"/>
                </a:solidFill>
                <a:latin typeface="Nobile" pitchFamily="34" charset="0"/>
                <a:ea typeface="Nobile" pitchFamily="34" charset="-122"/>
                <a:cs typeface="Nobile" pitchFamily="34" charset="-120"/>
              </a:rPr>
              <a:t>Important:</a:t>
            </a:r>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 Ensure all manifest changes are committed to the Git repository to maintain a clean history.</a:t>
            </a:r>
            <a:endParaRPr lang="en-US" sz="15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558403" y="383858"/>
            <a:ext cx="5836801" cy="436364"/>
          </a:xfrm>
          <a:prstGeom prst="rect">
            <a:avLst/>
          </a:prstGeom>
          <a:noFill/>
          <a:ln/>
        </p:spPr>
        <p:txBody>
          <a:bodyPr wrap="none" lIns="0" tIns="0" rIns="0" bIns="0" rtlCol="0" anchor="t"/>
          <a:lstStyle/>
          <a:p>
            <a:pPr algn="l" indent="0" marL="0">
              <a:lnSpc>
                <a:spcPts val="3400"/>
              </a:lnSpc>
              <a:buNone/>
            </a:pPr>
            <a:r>
              <a:rPr lang="en-US" sz="2700" b="1" dirty="0">
                <a:solidFill>
                  <a:srgbClr val="3B4540"/>
                </a:solidFill>
                <a:latin typeface="Fraunces Extra Bold" pitchFamily="34" charset="0"/>
                <a:ea typeface="Fraunces Extra Bold" pitchFamily="34" charset="-122"/>
                <a:cs typeface="Fraunces Extra Bold" pitchFamily="34" charset="-120"/>
              </a:rPr>
              <a:t>Argo CD in the GitOps Ecosystem</a:t>
            </a:r>
            <a:endParaRPr lang="en-US" sz="2700" dirty="0"/>
          </a:p>
        </p:txBody>
      </p:sp>
      <p:pic>
        <p:nvPicPr>
          <p:cNvPr id="3" name="Image 0" descr="preencoded.png">    </p:cNvPr>
          <p:cNvPicPr>
            <a:picLocks noChangeAspect="1"/>
          </p:cNvPicPr>
          <p:nvPr/>
        </p:nvPicPr>
        <p:blipFill>
          <a:blip r:embed="rId1"/>
          <a:stretch>
            <a:fillRect/>
          </a:stretch>
        </p:blipFill>
        <p:spPr>
          <a:xfrm>
            <a:off x="558403" y="1099423"/>
            <a:ext cx="13513594" cy="7674412"/>
          </a:xfrm>
          <a:prstGeom prst="rect">
            <a:avLst/>
          </a:prstGeom>
        </p:spPr>
      </p:pic>
      <p:pic>
        <p:nvPicPr>
          <p:cNvPr id="4" name="Image 1" descr="preencoded.png">    </p:cNvPr>
          <p:cNvPicPr>
            <a:picLocks noChangeAspect="1"/>
          </p:cNvPicPr>
          <p:nvPr/>
        </p:nvPicPr>
        <p:blipFill>
          <a:blip r:embed="rId2"/>
          <a:stretch>
            <a:fillRect/>
          </a:stretch>
        </p:blipFill>
        <p:spPr>
          <a:xfrm>
            <a:off x="2332873" y="5036466"/>
            <a:ext cx="402701" cy="402701"/>
          </a:xfrm>
          <a:prstGeom prst="rect">
            <a:avLst/>
          </a:prstGeom>
        </p:spPr>
      </p:pic>
      <p:sp>
        <p:nvSpPr>
          <p:cNvPr id="5" name="Text 1"/>
          <p:cNvSpPr/>
          <p:nvPr/>
        </p:nvSpPr>
        <p:spPr>
          <a:xfrm>
            <a:off x="985922" y="6836037"/>
            <a:ext cx="3020259" cy="377532"/>
          </a:xfrm>
          <a:prstGeom prst="rect">
            <a:avLst/>
          </a:prstGeom>
          <a:noFill/>
          <a:ln/>
        </p:spPr>
        <p:txBody>
          <a:bodyPr wrap="none" lIns="0" tIns="0" rIns="0" bIns="0" rtlCol="0" anchor="t"/>
          <a:lstStyle/>
          <a:p>
            <a:pPr algn="ctr" indent="0" marL="0">
              <a:lnSpc>
                <a:spcPts val="1650"/>
              </a:lnSpc>
              <a:buNone/>
            </a:pPr>
            <a:r>
              <a:rPr lang="en-US" sz="1350" b="1" dirty="0">
                <a:solidFill>
                  <a:srgbClr val="405449"/>
                </a:solidFill>
                <a:latin typeface="Fraunces Extra Bold" pitchFamily="34" charset="0"/>
                <a:ea typeface="Fraunces Extra Bold" pitchFamily="34" charset="-122"/>
                <a:cs typeface="Fraunces Extra Bold" pitchFamily="34" charset="-120"/>
              </a:rPr>
              <a:t>Git Repos</a:t>
            </a:r>
            <a:endParaRPr lang="en-US" sz="1350" dirty="0"/>
          </a:p>
        </p:txBody>
      </p:sp>
      <p:sp>
        <p:nvSpPr>
          <p:cNvPr id="6" name="Text 2"/>
          <p:cNvSpPr/>
          <p:nvPr/>
        </p:nvSpPr>
        <p:spPr>
          <a:xfrm>
            <a:off x="878535" y="7320956"/>
            <a:ext cx="3235033" cy="604052"/>
          </a:xfrm>
          <a:prstGeom prst="rect">
            <a:avLst/>
          </a:prstGeom>
          <a:noFill/>
          <a:ln/>
        </p:spPr>
        <p:txBody>
          <a:bodyPr wrap="square" lIns="0" tIns="0" rIns="0" bIns="0" rtlCol="0" anchor="t"/>
          <a:lstStyle/>
          <a:p>
            <a:pPr algn="ctr" indent="0" marL="0">
              <a:lnSpc>
                <a:spcPts val="1350"/>
              </a:lnSpc>
              <a:buNone/>
            </a:pPr>
            <a:r>
              <a:rPr lang="en-US" sz="1050" dirty="0">
                <a:solidFill>
                  <a:srgbClr val="405449"/>
                </a:solidFill>
                <a:latin typeface="Nobile" pitchFamily="34" charset="0"/>
                <a:ea typeface="Nobile" pitchFamily="34" charset="-122"/>
                <a:cs typeface="Nobile" pitchFamily="34" charset="-120"/>
              </a:rPr>
              <a:t>Store manifests, charts, and configs</a:t>
            </a:r>
            <a:endParaRPr lang="en-US" sz="1050" dirty="0"/>
          </a:p>
        </p:txBody>
      </p:sp>
      <p:pic>
        <p:nvPicPr>
          <p:cNvPr id="7" name="Image 2" descr="preencoded.png">    </p:cNvPr>
          <p:cNvPicPr>
            <a:picLocks noChangeAspect="1"/>
          </p:cNvPicPr>
          <p:nvPr/>
        </p:nvPicPr>
        <p:blipFill>
          <a:blip r:embed="rId3"/>
          <a:stretch>
            <a:fillRect/>
          </a:stretch>
        </p:blipFill>
        <p:spPr>
          <a:xfrm>
            <a:off x="4735657" y="4459260"/>
            <a:ext cx="402701" cy="402701"/>
          </a:xfrm>
          <a:prstGeom prst="rect">
            <a:avLst/>
          </a:prstGeom>
        </p:spPr>
      </p:pic>
      <p:sp>
        <p:nvSpPr>
          <p:cNvPr id="8" name="Text 3"/>
          <p:cNvSpPr/>
          <p:nvPr/>
        </p:nvSpPr>
        <p:spPr>
          <a:xfrm>
            <a:off x="3415552" y="1948041"/>
            <a:ext cx="3020259" cy="377532"/>
          </a:xfrm>
          <a:prstGeom prst="rect">
            <a:avLst/>
          </a:prstGeom>
          <a:noFill/>
          <a:ln/>
        </p:spPr>
        <p:txBody>
          <a:bodyPr wrap="none" lIns="0" tIns="0" rIns="0" bIns="0" rtlCol="0" anchor="t"/>
          <a:lstStyle/>
          <a:p>
            <a:pPr algn="ctr" indent="0" marL="0">
              <a:lnSpc>
                <a:spcPts val="1650"/>
              </a:lnSpc>
              <a:buNone/>
            </a:pPr>
            <a:r>
              <a:rPr lang="en-US" sz="1350" b="1" dirty="0">
                <a:solidFill>
                  <a:srgbClr val="405449"/>
                </a:solidFill>
                <a:latin typeface="Fraunces Extra Bold" pitchFamily="34" charset="0"/>
                <a:ea typeface="Fraunces Extra Bold" pitchFamily="34" charset="-122"/>
                <a:cs typeface="Fraunces Extra Bold" pitchFamily="34" charset="-120"/>
              </a:rPr>
              <a:t>CI Tools</a:t>
            </a:r>
            <a:endParaRPr lang="en-US" sz="1350" dirty="0"/>
          </a:p>
        </p:txBody>
      </p:sp>
      <p:sp>
        <p:nvSpPr>
          <p:cNvPr id="9" name="Text 4"/>
          <p:cNvSpPr/>
          <p:nvPr/>
        </p:nvSpPr>
        <p:spPr>
          <a:xfrm>
            <a:off x="3308166" y="2432960"/>
            <a:ext cx="3235033" cy="604052"/>
          </a:xfrm>
          <a:prstGeom prst="rect">
            <a:avLst/>
          </a:prstGeom>
          <a:noFill/>
          <a:ln/>
        </p:spPr>
        <p:txBody>
          <a:bodyPr wrap="square" lIns="0" tIns="0" rIns="0" bIns="0" rtlCol="0" anchor="t"/>
          <a:lstStyle/>
          <a:p>
            <a:pPr algn="ctr" indent="0" marL="0">
              <a:lnSpc>
                <a:spcPts val="1350"/>
              </a:lnSpc>
              <a:buNone/>
            </a:pPr>
            <a:r>
              <a:rPr lang="en-US" sz="1050" dirty="0">
                <a:solidFill>
                  <a:srgbClr val="405449"/>
                </a:solidFill>
                <a:latin typeface="Nobile" pitchFamily="34" charset="0"/>
                <a:ea typeface="Nobile" pitchFamily="34" charset="-122"/>
                <a:cs typeface="Nobile" pitchFamily="34" charset="-120"/>
              </a:rPr>
              <a:t>Build artifacts and update manifests</a:t>
            </a:r>
            <a:endParaRPr lang="en-US" sz="1050" dirty="0"/>
          </a:p>
        </p:txBody>
      </p:sp>
      <p:pic>
        <p:nvPicPr>
          <p:cNvPr id="10" name="Image 3" descr="preencoded.png">    </p:cNvPr>
          <p:cNvPicPr>
            <a:picLocks noChangeAspect="1"/>
          </p:cNvPicPr>
          <p:nvPr/>
        </p:nvPicPr>
        <p:blipFill>
          <a:blip r:embed="rId4"/>
          <a:stretch>
            <a:fillRect/>
          </a:stretch>
        </p:blipFill>
        <p:spPr>
          <a:xfrm>
            <a:off x="7138441" y="5036466"/>
            <a:ext cx="402701" cy="402701"/>
          </a:xfrm>
          <a:prstGeom prst="rect">
            <a:avLst/>
          </a:prstGeom>
        </p:spPr>
      </p:pic>
      <p:sp>
        <p:nvSpPr>
          <p:cNvPr id="11" name="Text 5"/>
          <p:cNvSpPr/>
          <p:nvPr/>
        </p:nvSpPr>
        <p:spPr>
          <a:xfrm>
            <a:off x="5791490" y="6836037"/>
            <a:ext cx="3020260" cy="377532"/>
          </a:xfrm>
          <a:prstGeom prst="rect">
            <a:avLst/>
          </a:prstGeom>
          <a:noFill/>
          <a:ln/>
        </p:spPr>
        <p:txBody>
          <a:bodyPr wrap="none" lIns="0" tIns="0" rIns="0" bIns="0" rtlCol="0" anchor="t"/>
          <a:lstStyle/>
          <a:p>
            <a:pPr algn="ctr" indent="0" marL="0">
              <a:lnSpc>
                <a:spcPts val="1650"/>
              </a:lnSpc>
              <a:buNone/>
            </a:pPr>
            <a:r>
              <a:rPr lang="en-US" sz="1350" b="1" dirty="0">
                <a:solidFill>
                  <a:srgbClr val="405449"/>
                </a:solidFill>
                <a:latin typeface="Fraunces Extra Bold" pitchFamily="34" charset="0"/>
                <a:ea typeface="Fraunces Extra Bold" pitchFamily="34" charset="-122"/>
                <a:cs typeface="Fraunces Extra Bold" pitchFamily="34" charset="-120"/>
              </a:rPr>
              <a:t>Container Registry</a:t>
            </a:r>
            <a:endParaRPr lang="en-US" sz="1350" dirty="0"/>
          </a:p>
        </p:txBody>
      </p:sp>
      <p:sp>
        <p:nvSpPr>
          <p:cNvPr id="12" name="Text 6"/>
          <p:cNvSpPr/>
          <p:nvPr/>
        </p:nvSpPr>
        <p:spPr>
          <a:xfrm>
            <a:off x="5684103" y="7320956"/>
            <a:ext cx="3235034" cy="302026"/>
          </a:xfrm>
          <a:prstGeom prst="rect">
            <a:avLst/>
          </a:prstGeom>
          <a:noFill/>
          <a:ln/>
        </p:spPr>
        <p:txBody>
          <a:bodyPr wrap="none" lIns="0" tIns="0" rIns="0" bIns="0" rtlCol="0" anchor="t"/>
          <a:lstStyle/>
          <a:p>
            <a:pPr algn="ctr" indent="0" marL="0">
              <a:lnSpc>
                <a:spcPts val="1350"/>
              </a:lnSpc>
              <a:buNone/>
            </a:pPr>
            <a:r>
              <a:rPr lang="en-US" sz="1050" dirty="0">
                <a:solidFill>
                  <a:srgbClr val="405449"/>
                </a:solidFill>
                <a:latin typeface="Nobile" pitchFamily="34" charset="0"/>
                <a:ea typeface="Nobile" pitchFamily="34" charset="-122"/>
                <a:cs typeface="Nobile" pitchFamily="34" charset="-120"/>
              </a:rPr>
              <a:t>Host built container images</a:t>
            </a:r>
            <a:endParaRPr lang="en-US" sz="1050" dirty="0"/>
          </a:p>
        </p:txBody>
      </p:sp>
      <p:pic>
        <p:nvPicPr>
          <p:cNvPr id="13" name="Image 4" descr="preencoded.png">    </p:cNvPr>
          <p:cNvPicPr>
            <a:picLocks noChangeAspect="1"/>
          </p:cNvPicPr>
          <p:nvPr/>
        </p:nvPicPr>
        <p:blipFill>
          <a:blip r:embed="rId5"/>
          <a:stretch>
            <a:fillRect/>
          </a:stretch>
        </p:blipFill>
        <p:spPr>
          <a:xfrm>
            <a:off x="9541226" y="4459260"/>
            <a:ext cx="402701" cy="402701"/>
          </a:xfrm>
          <a:prstGeom prst="rect">
            <a:avLst/>
          </a:prstGeom>
        </p:spPr>
      </p:pic>
      <p:sp>
        <p:nvSpPr>
          <p:cNvPr id="14" name="Text 7"/>
          <p:cNvSpPr/>
          <p:nvPr/>
        </p:nvSpPr>
        <p:spPr>
          <a:xfrm>
            <a:off x="8221121" y="2250066"/>
            <a:ext cx="3020259" cy="377533"/>
          </a:xfrm>
          <a:prstGeom prst="rect">
            <a:avLst/>
          </a:prstGeom>
          <a:noFill/>
          <a:ln/>
        </p:spPr>
        <p:txBody>
          <a:bodyPr wrap="none" lIns="0" tIns="0" rIns="0" bIns="0" rtlCol="0" anchor="t"/>
          <a:lstStyle/>
          <a:p>
            <a:pPr algn="ctr" indent="0" marL="0">
              <a:lnSpc>
                <a:spcPts val="1650"/>
              </a:lnSpc>
              <a:buNone/>
            </a:pPr>
            <a:r>
              <a:rPr lang="en-US" sz="1350" b="1" dirty="0">
                <a:solidFill>
                  <a:srgbClr val="405449"/>
                </a:solidFill>
                <a:latin typeface="Fraunces Extra Bold" pitchFamily="34" charset="0"/>
                <a:ea typeface="Fraunces Extra Bold" pitchFamily="34" charset="-122"/>
                <a:cs typeface="Fraunces Extra Bold" pitchFamily="34" charset="-120"/>
              </a:rPr>
              <a:t>Argo CD</a:t>
            </a:r>
            <a:endParaRPr lang="en-US" sz="1350" dirty="0"/>
          </a:p>
        </p:txBody>
      </p:sp>
      <p:sp>
        <p:nvSpPr>
          <p:cNvPr id="15" name="Text 8"/>
          <p:cNvSpPr/>
          <p:nvPr/>
        </p:nvSpPr>
        <p:spPr>
          <a:xfrm>
            <a:off x="8113734" y="2734986"/>
            <a:ext cx="3235033" cy="302026"/>
          </a:xfrm>
          <a:prstGeom prst="rect">
            <a:avLst/>
          </a:prstGeom>
          <a:noFill/>
          <a:ln/>
        </p:spPr>
        <p:txBody>
          <a:bodyPr wrap="none" lIns="0" tIns="0" rIns="0" bIns="0" rtlCol="0" anchor="t"/>
          <a:lstStyle/>
          <a:p>
            <a:pPr algn="ctr" indent="0" marL="0">
              <a:lnSpc>
                <a:spcPts val="1350"/>
              </a:lnSpc>
              <a:buNone/>
            </a:pPr>
            <a:r>
              <a:rPr lang="en-US" sz="1050" dirty="0">
                <a:solidFill>
                  <a:srgbClr val="405449"/>
                </a:solidFill>
                <a:latin typeface="Nobile" pitchFamily="34" charset="0"/>
                <a:ea typeface="Nobile" pitchFamily="34" charset="-122"/>
                <a:cs typeface="Nobile" pitchFamily="34" charset="-120"/>
              </a:rPr>
              <a:t>Syncs Git state to clusters</a:t>
            </a:r>
            <a:endParaRPr lang="en-US" sz="1050" dirty="0"/>
          </a:p>
        </p:txBody>
      </p:sp>
      <p:pic>
        <p:nvPicPr>
          <p:cNvPr id="16" name="Image 5" descr="preencoded.png">    </p:cNvPr>
          <p:cNvPicPr>
            <a:picLocks noChangeAspect="1"/>
          </p:cNvPicPr>
          <p:nvPr/>
        </p:nvPicPr>
        <p:blipFill>
          <a:blip r:embed="rId6"/>
          <a:stretch>
            <a:fillRect/>
          </a:stretch>
        </p:blipFill>
        <p:spPr>
          <a:xfrm>
            <a:off x="11944010" y="5036466"/>
            <a:ext cx="402702" cy="402701"/>
          </a:xfrm>
          <a:prstGeom prst="rect">
            <a:avLst/>
          </a:prstGeom>
        </p:spPr>
      </p:pic>
      <p:sp>
        <p:nvSpPr>
          <p:cNvPr id="17" name="Text 9"/>
          <p:cNvSpPr/>
          <p:nvPr/>
        </p:nvSpPr>
        <p:spPr>
          <a:xfrm>
            <a:off x="10516518" y="6836037"/>
            <a:ext cx="3235033" cy="755065"/>
          </a:xfrm>
          <a:prstGeom prst="rect">
            <a:avLst/>
          </a:prstGeom>
          <a:noFill/>
          <a:ln/>
        </p:spPr>
        <p:txBody>
          <a:bodyPr wrap="square" lIns="0" tIns="0" rIns="0" bIns="0" rtlCol="0" anchor="t"/>
          <a:lstStyle/>
          <a:p>
            <a:pPr algn="ctr" indent="0" marL="0">
              <a:lnSpc>
                <a:spcPts val="1650"/>
              </a:lnSpc>
              <a:buNone/>
            </a:pPr>
            <a:r>
              <a:rPr lang="en-US" sz="1350" b="1" dirty="0">
                <a:solidFill>
                  <a:srgbClr val="405449"/>
                </a:solidFill>
                <a:latin typeface="Fraunces Extra Bold" pitchFamily="34" charset="0"/>
                <a:ea typeface="Fraunces Extra Bold" pitchFamily="34" charset="-122"/>
                <a:cs typeface="Fraunces Extra Bold" pitchFamily="34" charset="-120"/>
              </a:rPr>
              <a:t>Kubernetes &amp; Monitoring</a:t>
            </a:r>
            <a:endParaRPr lang="en-US" sz="1350" dirty="0"/>
          </a:p>
        </p:txBody>
      </p:sp>
      <p:sp>
        <p:nvSpPr>
          <p:cNvPr id="18" name="Text 10"/>
          <p:cNvSpPr/>
          <p:nvPr/>
        </p:nvSpPr>
        <p:spPr>
          <a:xfrm>
            <a:off x="10516518" y="7698489"/>
            <a:ext cx="3235033" cy="604052"/>
          </a:xfrm>
          <a:prstGeom prst="rect">
            <a:avLst/>
          </a:prstGeom>
          <a:noFill/>
          <a:ln/>
        </p:spPr>
        <p:txBody>
          <a:bodyPr wrap="square" lIns="0" tIns="0" rIns="0" bIns="0" rtlCol="0" anchor="t"/>
          <a:lstStyle/>
          <a:p>
            <a:pPr algn="ctr" indent="0" marL="0">
              <a:lnSpc>
                <a:spcPts val="1350"/>
              </a:lnSpc>
              <a:buNone/>
            </a:pPr>
            <a:r>
              <a:rPr lang="en-US" sz="1050" dirty="0">
                <a:solidFill>
                  <a:srgbClr val="405449"/>
                </a:solidFill>
                <a:latin typeface="Nobile" pitchFamily="34" charset="0"/>
                <a:ea typeface="Nobile" pitchFamily="34" charset="-122"/>
                <a:cs typeface="Nobile" pitchFamily="34" charset="-120"/>
              </a:rPr>
              <a:t>Run apps and observe health</a:t>
            </a:r>
            <a:endParaRPr lang="en-US" sz="1050" dirty="0"/>
          </a:p>
        </p:txBody>
      </p:sp>
      <p:sp>
        <p:nvSpPr>
          <p:cNvPr id="19" name="Text 11"/>
          <p:cNvSpPr/>
          <p:nvPr/>
        </p:nvSpPr>
        <p:spPr>
          <a:xfrm>
            <a:off x="558403" y="8930878"/>
            <a:ext cx="13513594" cy="446723"/>
          </a:xfrm>
          <a:prstGeom prst="rect">
            <a:avLst/>
          </a:prstGeom>
          <a:noFill/>
          <a:ln/>
        </p:spPr>
        <p:txBody>
          <a:bodyPr wrap="square" lIns="0" tIns="0" rIns="0" bIns="0" rtlCol="0" anchor="t"/>
          <a:lstStyle/>
          <a:p>
            <a:pPr algn="l" indent="0" marL="0">
              <a:lnSpc>
                <a:spcPts val="1750"/>
              </a:lnSpc>
              <a:buNone/>
            </a:pPr>
            <a:r>
              <a:rPr lang="en-US" sz="1050" dirty="0">
                <a:solidFill>
                  <a:srgbClr val="405449"/>
                </a:solidFill>
                <a:latin typeface="Nobile" pitchFamily="34" charset="0"/>
                <a:ea typeface="Nobile" pitchFamily="34" charset="-122"/>
                <a:cs typeface="Nobile" pitchFamily="34" charset="-120"/>
              </a:rPr>
              <a:t>Argo CD works seamlessly with existing tools in your ecosystem, leveraging investments in declarative configurations based on YAML, Helm charts, Kustomize, or other systems rather than replacing them.</a:t>
            </a:r>
            <a:endParaRPr lang="en-US" sz="105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793790" y="2114193"/>
            <a:ext cx="5511879"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Related Argo Projects</a:t>
            </a:r>
            <a:endParaRPr lang="en-US" sz="3900" dirty="0"/>
          </a:p>
        </p:txBody>
      </p:sp>
      <p:pic>
        <p:nvPicPr>
          <p:cNvPr id="3" name="Image 0" descr="preencoded.png">    </p:cNvPr>
          <p:cNvPicPr>
            <a:picLocks noChangeAspect="1"/>
          </p:cNvPicPr>
          <p:nvPr/>
        </p:nvPicPr>
        <p:blipFill>
          <a:blip r:embed="rId1"/>
          <a:stretch>
            <a:fillRect/>
          </a:stretch>
        </p:blipFill>
        <p:spPr>
          <a:xfrm>
            <a:off x="793790" y="3131106"/>
            <a:ext cx="496133" cy="496133"/>
          </a:xfrm>
          <a:prstGeom prst="rect">
            <a:avLst/>
          </a:prstGeom>
        </p:spPr>
      </p:pic>
      <p:sp>
        <p:nvSpPr>
          <p:cNvPr id="4" name="Text 1"/>
          <p:cNvSpPr/>
          <p:nvPr/>
        </p:nvSpPr>
        <p:spPr>
          <a:xfrm>
            <a:off x="793790" y="3875246"/>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Argo Rollouts</a:t>
            </a:r>
            <a:endParaRPr lang="en-US" sz="1950" dirty="0"/>
          </a:p>
        </p:txBody>
      </p:sp>
      <p:sp>
        <p:nvSpPr>
          <p:cNvPr id="5" name="Text 2"/>
          <p:cNvSpPr/>
          <p:nvPr/>
        </p:nvSpPr>
        <p:spPr>
          <a:xfrm>
            <a:off x="793790" y="4304467"/>
            <a:ext cx="4182189" cy="95261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Extends Kubernetes with advanced deployment capabilities like canary, blue-green, and progressive delivery strategies.</a:t>
            </a:r>
            <a:endParaRPr lang="en-US" sz="1550" dirty="0"/>
          </a:p>
        </p:txBody>
      </p:sp>
      <p:pic>
        <p:nvPicPr>
          <p:cNvPr id="6" name="Image 1" descr="preencoded.png">    </p:cNvPr>
          <p:cNvPicPr>
            <a:picLocks noChangeAspect="1"/>
          </p:cNvPicPr>
          <p:nvPr/>
        </p:nvPicPr>
        <p:blipFill>
          <a:blip r:embed="rId2"/>
          <a:stretch>
            <a:fillRect/>
          </a:stretch>
        </p:blipFill>
        <p:spPr>
          <a:xfrm>
            <a:off x="5223986" y="3131106"/>
            <a:ext cx="496133" cy="496133"/>
          </a:xfrm>
          <a:prstGeom prst="rect">
            <a:avLst/>
          </a:prstGeom>
        </p:spPr>
      </p:pic>
      <p:sp>
        <p:nvSpPr>
          <p:cNvPr id="7" name="Text 3"/>
          <p:cNvSpPr/>
          <p:nvPr/>
        </p:nvSpPr>
        <p:spPr>
          <a:xfrm>
            <a:off x="5223986" y="3875246"/>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Argo Workflows</a:t>
            </a:r>
            <a:endParaRPr lang="en-US" sz="1950" dirty="0"/>
          </a:p>
        </p:txBody>
      </p:sp>
      <p:sp>
        <p:nvSpPr>
          <p:cNvPr id="8" name="Text 4"/>
          <p:cNvSpPr/>
          <p:nvPr/>
        </p:nvSpPr>
        <p:spPr>
          <a:xfrm>
            <a:off x="5223986" y="4304467"/>
            <a:ext cx="4182308" cy="127015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Container-native workflow engine for orchestrating parallel jobs on Kubernetes, useful for CI/CD, data processing, and machine learning.</a:t>
            </a:r>
            <a:endParaRPr lang="en-US" sz="1550" dirty="0"/>
          </a:p>
        </p:txBody>
      </p:sp>
      <p:pic>
        <p:nvPicPr>
          <p:cNvPr id="9" name="Image 2" descr="preencoded.png">    </p:cNvPr>
          <p:cNvPicPr>
            <a:picLocks noChangeAspect="1"/>
          </p:cNvPicPr>
          <p:nvPr/>
        </p:nvPicPr>
        <p:blipFill>
          <a:blip r:embed="rId3"/>
          <a:stretch>
            <a:fillRect/>
          </a:stretch>
        </p:blipFill>
        <p:spPr>
          <a:xfrm>
            <a:off x="9654302" y="3131106"/>
            <a:ext cx="496133" cy="496133"/>
          </a:xfrm>
          <a:prstGeom prst="rect">
            <a:avLst/>
          </a:prstGeom>
        </p:spPr>
      </p:pic>
      <p:sp>
        <p:nvSpPr>
          <p:cNvPr id="10" name="Text 5"/>
          <p:cNvSpPr/>
          <p:nvPr/>
        </p:nvSpPr>
        <p:spPr>
          <a:xfrm>
            <a:off x="9654302" y="3875246"/>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Argo Events</a:t>
            </a:r>
            <a:endParaRPr lang="en-US" sz="1950" dirty="0"/>
          </a:p>
        </p:txBody>
      </p:sp>
      <p:sp>
        <p:nvSpPr>
          <p:cNvPr id="11" name="Text 6"/>
          <p:cNvSpPr/>
          <p:nvPr/>
        </p:nvSpPr>
        <p:spPr>
          <a:xfrm>
            <a:off x="9654302" y="4304467"/>
            <a:ext cx="4182308" cy="95261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Event-driven workflow automation framework for Kubernetes that helps you trigger workflows from a variety of events.</a:t>
            </a:r>
            <a:endParaRPr lang="en-US" sz="1550" dirty="0"/>
          </a:p>
        </p:txBody>
      </p:sp>
      <p:sp>
        <p:nvSpPr>
          <p:cNvPr id="12" name="Text 7"/>
          <p:cNvSpPr/>
          <p:nvPr/>
        </p:nvSpPr>
        <p:spPr>
          <a:xfrm>
            <a:off x="793790" y="5797868"/>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These projects complement Argo CD to provide a comprehensive GitOps platform for Kubernetes.</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0905"/>
          </a:xfrm>
          <a:prstGeom prst="rect">
            <a:avLst/>
          </a:prstGeom>
        </p:spPr>
      </p:pic>
      <p:sp>
        <p:nvSpPr>
          <p:cNvPr id="3" name="Text 0"/>
          <p:cNvSpPr/>
          <p:nvPr/>
        </p:nvSpPr>
        <p:spPr>
          <a:xfrm>
            <a:off x="793790" y="3727966"/>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What Is Argo CD?</a:t>
            </a:r>
            <a:endParaRPr lang="en-US" sz="3900" dirty="0"/>
          </a:p>
        </p:txBody>
      </p:sp>
      <p:sp>
        <p:nvSpPr>
          <p:cNvPr id="4" name="Text 1"/>
          <p:cNvSpPr/>
          <p:nvPr/>
        </p:nvSpPr>
        <p:spPr>
          <a:xfrm>
            <a:off x="793790" y="4645700"/>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Argo CD is a Kubernetes-native continuous deployment (CD) tool that enables GitOps workflows. Unlike external CD tools that only enable push-based deployments, Argo CD can:</a:t>
            </a:r>
            <a:endParaRPr lang="en-US" sz="1550" dirty="0"/>
          </a:p>
        </p:txBody>
      </p:sp>
      <p:sp>
        <p:nvSpPr>
          <p:cNvPr id="5" name="Text 2"/>
          <p:cNvSpPr/>
          <p:nvPr/>
        </p:nvSpPr>
        <p:spPr>
          <a:xfrm>
            <a:off x="793790" y="5504021"/>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Pull updated code from Git repositories and deploy directly to Kubernetes resources</a:t>
            </a:r>
            <a:endParaRPr lang="en-US" sz="1550" dirty="0"/>
          </a:p>
        </p:txBody>
      </p:sp>
      <p:sp>
        <p:nvSpPr>
          <p:cNvPr id="6" name="Text 3"/>
          <p:cNvSpPr/>
          <p:nvPr/>
        </p:nvSpPr>
        <p:spPr>
          <a:xfrm>
            <a:off x="793790" y="5890974"/>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Manage both infrastructure configuration and application updates in one system</a:t>
            </a:r>
            <a:endParaRPr lang="en-US" sz="1550" dirty="0"/>
          </a:p>
        </p:txBody>
      </p:sp>
      <p:sp>
        <p:nvSpPr>
          <p:cNvPr id="7" name="Text 4"/>
          <p:cNvSpPr/>
          <p:nvPr/>
        </p:nvSpPr>
        <p:spPr>
          <a:xfrm>
            <a:off x="793790" y="6277928"/>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Automatically synchronize application state to the current version of declarative configuration</a:t>
            </a:r>
            <a:endParaRPr lang="en-US" sz="1550" dirty="0"/>
          </a:p>
        </p:txBody>
      </p:sp>
      <p:sp>
        <p:nvSpPr>
          <p:cNvPr id="8" name="Text 5"/>
          <p:cNvSpPr/>
          <p:nvPr/>
        </p:nvSpPr>
        <p:spPr>
          <a:xfrm>
            <a:off x="793790" y="6664881"/>
            <a:ext cx="13042821"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Detect and remediate configuration drift</a:t>
            </a:r>
            <a:endParaRPr lang="en-US" sz="15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793790" y="1571268"/>
            <a:ext cx="10773132"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Summary: Why Choose Argo CD for GitOps</a:t>
            </a:r>
            <a:endParaRPr lang="en-US" sz="3900" dirty="0"/>
          </a:p>
        </p:txBody>
      </p:sp>
      <p:sp>
        <p:nvSpPr>
          <p:cNvPr id="3" name="Shape 1"/>
          <p:cNvSpPr/>
          <p:nvPr/>
        </p:nvSpPr>
        <p:spPr>
          <a:xfrm>
            <a:off x="793790" y="2588181"/>
            <a:ext cx="4215289" cy="1824276"/>
          </a:xfrm>
          <a:prstGeom prst="roundRect">
            <a:avLst>
              <a:gd name="adj" fmla="val 9792"/>
            </a:avLst>
          </a:prstGeom>
          <a:solidFill>
            <a:srgbClr val="FAFFFA"/>
          </a:solidFill>
          <a:ln w="22860">
            <a:solidFill>
              <a:srgbClr val="CED9CE"/>
            </a:solidFill>
            <a:prstDash val="solid"/>
          </a:ln>
        </p:spPr>
      </p:sp>
      <p:sp>
        <p:nvSpPr>
          <p:cNvPr id="4" name="Shape 2"/>
          <p:cNvSpPr/>
          <p:nvPr/>
        </p:nvSpPr>
        <p:spPr>
          <a:xfrm>
            <a:off x="793790" y="2588181"/>
            <a:ext cx="91440" cy="1824276"/>
          </a:xfrm>
          <a:prstGeom prst="roundRect">
            <a:avLst>
              <a:gd name="adj" fmla="val 195349"/>
            </a:avLst>
          </a:prstGeom>
          <a:solidFill>
            <a:srgbClr val="438951"/>
          </a:solidFill>
          <a:ln/>
        </p:spPr>
      </p:sp>
      <p:sp>
        <p:nvSpPr>
          <p:cNvPr id="5" name="Text 3"/>
          <p:cNvSpPr/>
          <p:nvPr/>
        </p:nvSpPr>
        <p:spPr>
          <a:xfrm>
            <a:off x="1106448" y="2809399"/>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Kubernetes-Native</a:t>
            </a:r>
            <a:endParaRPr lang="en-US" sz="1950" dirty="0"/>
          </a:p>
        </p:txBody>
      </p:sp>
      <p:sp>
        <p:nvSpPr>
          <p:cNvPr id="6" name="Text 4"/>
          <p:cNvSpPr/>
          <p:nvPr/>
        </p:nvSpPr>
        <p:spPr>
          <a:xfrm>
            <a:off x="1106448" y="3238619"/>
            <a:ext cx="3681413" cy="95261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Purpose-built for Kubernetes, leveraging its controller pattern and extending its API</a:t>
            </a:r>
            <a:endParaRPr lang="en-US" sz="1550" dirty="0"/>
          </a:p>
        </p:txBody>
      </p:sp>
      <p:sp>
        <p:nvSpPr>
          <p:cNvPr id="7" name="Shape 5"/>
          <p:cNvSpPr/>
          <p:nvPr/>
        </p:nvSpPr>
        <p:spPr>
          <a:xfrm>
            <a:off x="5207437" y="2588181"/>
            <a:ext cx="4215408" cy="1824276"/>
          </a:xfrm>
          <a:prstGeom prst="roundRect">
            <a:avLst>
              <a:gd name="adj" fmla="val 9792"/>
            </a:avLst>
          </a:prstGeom>
          <a:solidFill>
            <a:srgbClr val="FAFFFA"/>
          </a:solidFill>
          <a:ln w="22860">
            <a:solidFill>
              <a:srgbClr val="CED9CE"/>
            </a:solidFill>
            <a:prstDash val="solid"/>
          </a:ln>
        </p:spPr>
      </p:sp>
      <p:sp>
        <p:nvSpPr>
          <p:cNvPr id="8" name="Shape 6"/>
          <p:cNvSpPr/>
          <p:nvPr/>
        </p:nvSpPr>
        <p:spPr>
          <a:xfrm>
            <a:off x="5207437" y="2588181"/>
            <a:ext cx="91440" cy="1824276"/>
          </a:xfrm>
          <a:prstGeom prst="roundRect">
            <a:avLst>
              <a:gd name="adj" fmla="val 195349"/>
            </a:avLst>
          </a:prstGeom>
          <a:solidFill>
            <a:srgbClr val="438951"/>
          </a:solidFill>
          <a:ln/>
        </p:spPr>
      </p:sp>
      <p:sp>
        <p:nvSpPr>
          <p:cNvPr id="9" name="Text 7"/>
          <p:cNvSpPr/>
          <p:nvPr/>
        </p:nvSpPr>
        <p:spPr>
          <a:xfrm>
            <a:off x="5520095" y="2809399"/>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GitOps Automation</a:t>
            </a:r>
            <a:endParaRPr lang="en-US" sz="1950" dirty="0"/>
          </a:p>
        </p:txBody>
      </p:sp>
      <p:sp>
        <p:nvSpPr>
          <p:cNvPr id="10" name="Text 8"/>
          <p:cNvSpPr/>
          <p:nvPr/>
        </p:nvSpPr>
        <p:spPr>
          <a:xfrm>
            <a:off x="5520095" y="3238619"/>
            <a:ext cx="3681532"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Automates the deployment process using Git as the single source of truth</a:t>
            </a:r>
            <a:endParaRPr lang="en-US" sz="1550" dirty="0"/>
          </a:p>
        </p:txBody>
      </p:sp>
      <p:sp>
        <p:nvSpPr>
          <p:cNvPr id="11" name="Shape 9"/>
          <p:cNvSpPr/>
          <p:nvPr/>
        </p:nvSpPr>
        <p:spPr>
          <a:xfrm>
            <a:off x="9621203" y="2588181"/>
            <a:ext cx="4215289" cy="1824276"/>
          </a:xfrm>
          <a:prstGeom prst="roundRect">
            <a:avLst>
              <a:gd name="adj" fmla="val 9792"/>
            </a:avLst>
          </a:prstGeom>
          <a:solidFill>
            <a:srgbClr val="FAFFFA"/>
          </a:solidFill>
          <a:ln w="22860">
            <a:solidFill>
              <a:srgbClr val="CED9CE"/>
            </a:solidFill>
            <a:prstDash val="solid"/>
          </a:ln>
        </p:spPr>
      </p:sp>
      <p:sp>
        <p:nvSpPr>
          <p:cNvPr id="12" name="Shape 10"/>
          <p:cNvSpPr/>
          <p:nvPr/>
        </p:nvSpPr>
        <p:spPr>
          <a:xfrm>
            <a:off x="9621203" y="2588181"/>
            <a:ext cx="91440" cy="1824276"/>
          </a:xfrm>
          <a:prstGeom prst="roundRect">
            <a:avLst>
              <a:gd name="adj" fmla="val 195349"/>
            </a:avLst>
          </a:prstGeom>
          <a:solidFill>
            <a:srgbClr val="438951"/>
          </a:solidFill>
          <a:ln/>
        </p:spPr>
      </p:sp>
      <p:sp>
        <p:nvSpPr>
          <p:cNvPr id="13" name="Text 11"/>
          <p:cNvSpPr/>
          <p:nvPr/>
        </p:nvSpPr>
        <p:spPr>
          <a:xfrm>
            <a:off x="9933861" y="2809399"/>
            <a:ext cx="3681413" cy="620316"/>
          </a:xfrm>
          <a:prstGeom prst="rect">
            <a:avLst/>
          </a:prstGeom>
          <a:noFill/>
          <a:ln/>
        </p:spPr>
        <p:txBody>
          <a:bodyPr wrap="squar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Configuration Drift Prevention</a:t>
            </a:r>
            <a:endParaRPr lang="en-US" sz="1950" dirty="0"/>
          </a:p>
        </p:txBody>
      </p:sp>
      <p:sp>
        <p:nvSpPr>
          <p:cNvPr id="14" name="Text 12"/>
          <p:cNvSpPr/>
          <p:nvPr/>
        </p:nvSpPr>
        <p:spPr>
          <a:xfrm>
            <a:off x="9933861" y="3548777"/>
            <a:ext cx="3681413"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Detects and remediates configuration drift to maintain system stability</a:t>
            </a:r>
            <a:endParaRPr lang="en-US" sz="1550" dirty="0"/>
          </a:p>
        </p:txBody>
      </p:sp>
      <p:sp>
        <p:nvSpPr>
          <p:cNvPr id="15" name="Shape 13"/>
          <p:cNvSpPr/>
          <p:nvPr/>
        </p:nvSpPr>
        <p:spPr>
          <a:xfrm>
            <a:off x="793790" y="4610814"/>
            <a:ext cx="4215289" cy="1506736"/>
          </a:xfrm>
          <a:prstGeom prst="roundRect">
            <a:avLst>
              <a:gd name="adj" fmla="val 11855"/>
            </a:avLst>
          </a:prstGeom>
          <a:solidFill>
            <a:srgbClr val="FAFFFA"/>
          </a:solidFill>
          <a:ln w="22860">
            <a:solidFill>
              <a:srgbClr val="CED9CE"/>
            </a:solidFill>
            <a:prstDash val="solid"/>
          </a:ln>
        </p:spPr>
      </p:sp>
      <p:sp>
        <p:nvSpPr>
          <p:cNvPr id="16" name="Shape 14"/>
          <p:cNvSpPr/>
          <p:nvPr/>
        </p:nvSpPr>
        <p:spPr>
          <a:xfrm>
            <a:off x="793790" y="4610814"/>
            <a:ext cx="91440" cy="1506736"/>
          </a:xfrm>
          <a:prstGeom prst="roundRect">
            <a:avLst>
              <a:gd name="adj" fmla="val 195349"/>
            </a:avLst>
          </a:prstGeom>
          <a:solidFill>
            <a:srgbClr val="438951"/>
          </a:solidFill>
          <a:ln/>
        </p:spPr>
      </p:sp>
      <p:sp>
        <p:nvSpPr>
          <p:cNvPr id="17" name="Text 15"/>
          <p:cNvSpPr/>
          <p:nvPr/>
        </p:nvSpPr>
        <p:spPr>
          <a:xfrm>
            <a:off x="1106448" y="4832033"/>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Visualization &amp; UI</a:t>
            </a:r>
            <a:endParaRPr lang="en-US" sz="1950" dirty="0"/>
          </a:p>
        </p:txBody>
      </p:sp>
      <p:sp>
        <p:nvSpPr>
          <p:cNvPr id="18" name="Text 16"/>
          <p:cNvSpPr/>
          <p:nvPr/>
        </p:nvSpPr>
        <p:spPr>
          <a:xfrm>
            <a:off x="1106448" y="5261253"/>
            <a:ext cx="3681413"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Provides powerful visualization tools to understand application state</a:t>
            </a:r>
            <a:endParaRPr lang="en-US" sz="1550" dirty="0"/>
          </a:p>
        </p:txBody>
      </p:sp>
      <p:sp>
        <p:nvSpPr>
          <p:cNvPr id="19" name="Shape 17"/>
          <p:cNvSpPr/>
          <p:nvPr/>
        </p:nvSpPr>
        <p:spPr>
          <a:xfrm>
            <a:off x="5207437" y="4610814"/>
            <a:ext cx="4215408" cy="1506736"/>
          </a:xfrm>
          <a:prstGeom prst="roundRect">
            <a:avLst>
              <a:gd name="adj" fmla="val 11855"/>
            </a:avLst>
          </a:prstGeom>
          <a:solidFill>
            <a:srgbClr val="FAFFFA"/>
          </a:solidFill>
          <a:ln w="22860">
            <a:solidFill>
              <a:srgbClr val="CED9CE"/>
            </a:solidFill>
            <a:prstDash val="solid"/>
          </a:ln>
        </p:spPr>
      </p:sp>
      <p:sp>
        <p:nvSpPr>
          <p:cNvPr id="20" name="Shape 18"/>
          <p:cNvSpPr/>
          <p:nvPr/>
        </p:nvSpPr>
        <p:spPr>
          <a:xfrm>
            <a:off x="5207437" y="4610814"/>
            <a:ext cx="91440" cy="1506736"/>
          </a:xfrm>
          <a:prstGeom prst="roundRect">
            <a:avLst>
              <a:gd name="adj" fmla="val 195349"/>
            </a:avLst>
          </a:prstGeom>
          <a:solidFill>
            <a:srgbClr val="438951"/>
          </a:solidFill>
          <a:ln/>
        </p:spPr>
      </p:sp>
      <p:sp>
        <p:nvSpPr>
          <p:cNvPr id="21" name="Text 19"/>
          <p:cNvSpPr/>
          <p:nvPr/>
        </p:nvSpPr>
        <p:spPr>
          <a:xfrm>
            <a:off x="5520095" y="4832033"/>
            <a:ext cx="2689146"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Enterprise Readiness</a:t>
            </a:r>
            <a:endParaRPr lang="en-US" sz="1950" dirty="0"/>
          </a:p>
        </p:txBody>
      </p:sp>
      <p:sp>
        <p:nvSpPr>
          <p:cNvPr id="22" name="Text 20"/>
          <p:cNvSpPr/>
          <p:nvPr/>
        </p:nvSpPr>
        <p:spPr>
          <a:xfrm>
            <a:off x="5520095" y="5261253"/>
            <a:ext cx="3681532"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Supports multi-tenancy, RBAC, and high availability for production use</a:t>
            </a:r>
            <a:endParaRPr lang="en-US" sz="1550" dirty="0"/>
          </a:p>
        </p:txBody>
      </p:sp>
      <p:sp>
        <p:nvSpPr>
          <p:cNvPr id="23" name="Text 21"/>
          <p:cNvSpPr/>
          <p:nvPr/>
        </p:nvSpPr>
        <p:spPr>
          <a:xfrm>
            <a:off x="793790" y="6340793"/>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Argo CD simplifies Kubernetes GitOps implementation, making continuous deployment more reliable, traceable, and manageable.</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467088"/>
            <a:ext cx="6132552"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Key Features of Argo CD</a:t>
            </a:r>
            <a:endParaRPr lang="en-US" sz="3900" dirty="0"/>
          </a:p>
        </p:txBody>
      </p:sp>
      <p:sp>
        <p:nvSpPr>
          <p:cNvPr id="3" name="Shape 1"/>
          <p:cNvSpPr/>
          <p:nvPr/>
        </p:nvSpPr>
        <p:spPr>
          <a:xfrm>
            <a:off x="793790" y="2484001"/>
            <a:ext cx="6422231" cy="1576149"/>
          </a:xfrm>
          <a:prstGeom prst="roundRect">
            <a:avLst>
              <a:gd name="adj" fmla="val 11333"/>
            </a:avLst>
          </a:prstGeom>
          <a:solidFill>
            <a:srgbClr val="FAFFFA"/>
          </a:solidFill>
          <a:ln w="22860">
            <a:solidFill>
              <a:srgbClr val="CED9CE"/>
            </a:solidFill>
            <a:prstDash val="solid"/>
          </a:ln>
        </p:spPr>
      </p:sp>
      <p:sp>
        <p:nvSpPr>
          <p:cNvPr id="4" name="Text 2"/>
          <p:cNvSpPr/>
          <p:nvPr/>
        </p:nvSpPr>
        <p:spPr>
          <a:xfrm>
            <a:off x="1015008" y="2705219"/>
            <a:ext cx="2594491"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Deployment Options</a:t>
            </a:r>
            <a:endParaRPr lang="en-US" sz="1950" dirty="0"/>
          </a:p>
        </p:txBody>
      </p:sp>
      <p:sp>
        <p:nvSpPr>
          <p:cNvPr id="5" name="Text 3"/>
          <p:cNvSpPr/>
          <p:nvPr/>
        </p:nvSpPr>
        <p:spPr>
          <a:xfrm>
            <a:off x="1015008" y="3134439"/>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Manual or automatic deployment to Kubernetes clusters</a:t>
            </a:r>
            <a:endParaRPr lang="en-US" sz="1550" dirty="0"/>
          </a:p>
        </p:txBody>
      </p:sp>
      <p:sp>
        <p:nvSpPr>
          <p:cNvPr id="6" name="Text 4"/>
          <p:cNvSpPr/>
          <p:nvPr/>
        </p:nvSpPr>
        <p:spPr>
          <a:xfrm>
            <a:off x="1015008" y="3521393"/>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Automatic synchronization of application state</a:t>
            </a:r>
            <a:endParaRPr lang="en-US" sz="1550" dirty="0"/>
          </a:p>
        </p:txBody>
      </p:sp>
      <p:sp>
        <p:nvSpPr>
          <p:cNvPr id="7" name="Shape 5"/>
          <p:cNvSpPr/>
          <p:nvPr/>
        </p:nvSpPr>
        <p:spPr>
          <a:xfrm>
            <a:off x="7414379" y="2484001"/>
            <a:ext cx="6422231" cy="1576149"/>
          </a:xfrm>
          <a:prstGeom prst="roundRect">
            <a:avLst>
              <a:gd name="adj" fmla="val 11333"/>
            </a:avLst>
          </a:prstGeom>
          <a:solidFill>
            <a:srgbClr val="FAFFFA"/>
          </a:solidFill>
          <a:ln w="22860">
            <a:solidFill>
              <a:srgbClr val="CED9CE"/>
            </a:solidFill>
            <a:prstDash val="solid"/>
          </a:ln>
        </p:spPr>
      </p:sp>
      <p:sp>
        <p:nvSpPr>
          <p:cNvPr id="8" name="Text 6"/>
          <p:cNvSpPr/>
          <p:nvPr/>
        </p:nvSpPr>
        <p:spPr>
          <a:xfrm>
            <a:off x="7635597" y="2705219"/>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User Interfaces</a:t>
            </a:r>
            <a:endParaRPr lang="en-US" sz="1950" dirty="0"/>
          </a:p>
        </p:txBody>
      </p:sp>
      <p:sp>
        <p:nvSpPr>
          <p:cNvPr id="9" name="Text 7"/>
          <p:cNvSpPr/>
          <p:nvPr/>
        </p:nvSpPr>
        <p:spPr>
          <a:xfrm>
            <a:off x="7635597" y="3134439"/>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Web user interface for visualization</a:t>
            </a:r>
            <a:endParaRPr lang="en-US" sz="1550" dirty="0"/>
          </a:p>
        </p:txBody>
      </p:sp>
      <p:sp>
        <p:nvSpPr>
          <p:cNvPr id="10" name="Text 8"/>
          <p:cNvSpPr/>
          <p:nvPr/>
        </p:nvSpPr>
        <p:spPr>
          <a:xfrm>
            <a:off x="7635597" y="3521393"/>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Command-line interface (CLI)</a:t>
            </a:r>
            <a:endParaRPr lang="en-US" sz="1550" dirty="0"/>
          </a:p>
        </p:txBody>
      </p:sp>
      <p:sp>
        <p:nvSpPr>
          <p:cNvPr id="11" name="Shape 9"/>
          <p:cNvSpPr/>
          <p:nvPr/>
        </p:nvSpPr>
        <p:spPr>
          <a:xfrm>
            <a:off x="793790" y="4258508"/>
            <a:ext cx="6422231" cy="1963103"/>
          </a:xfrm>
          <a:prstGeom prst="roundRect">
            <a:avLst>
              <a:gd name="adj" fmla="val 9099"/>
            </a:avLst>
          </a:prstGeom>
          <a:solidFill>
            <a:srgbClr val="FAFFFA"/>
          </a:solidFill>
          <a:ln w="22860">
            <a:solidFill>
              <a:srgbClr val="CED9CE"/>
            </a:solidFill>
            <a:prstDash val="solid"/>
          </a:ln>
        </p:spPr>
      </p:sp>
      <p:sp>
        <p:nvSpPr>
          <p:cNvPr id="12" name="Text 10"/>
          <p:cNvSpPr/>
          <p:nvPr/>
        </p:nvSpPr>
        <p:spPr>
          <a:xfrm>
            <a:off x="1015008" y="4479727"/>
            <a:ext cx="3003352"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Security &amp; Management</a:t>
            </a:r>
            <a:endParaRPr lang="en-US" sz="1950" dirty="0"/>
          </a:p>
        </p:txBody>
      </p:sp>
      <p:sp>
        <p:nvSpPr>
          <p:cNvPr id="13" name="Text 11"/>
          <p:cNvSpPr/>
          <p:nvPr/>
        </p:nvSpPr>
        <p:spPr>
          <a:xfrm>
            <a:off x="1015008" y="4908947"/>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Role-based access control (RBAC)</a:t>
            </a:r>
            <a:endParaRPr lang="en-US" sz="1550" dirty="0"/>
          </a:p>
        </p:txBody>
      </p:sp>
      <p:sp>
        <p:nvSpPr>
          <p:cNvPr id="14" name="Text 12"/>
          <p:cNvSpPr/>
          <p:nvPr/>
        </p:nvSpPr>
        <p:spPr>
          <a:xfrm>
            <a:off x="1015008" y="5295900"/>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Multi-cluster management capabilities</a:t>
            </a:r>
            <a:endParaRPr lang="en-US" sz="1550" dirty="0"/>
          </a:p>
        </p:txBody>
      </p:sp>
      <p:sp>
        <p:nvSpPr>
          <p:cNvPr id="15" name="Text 13"/>
          <p:cNvSpPr/>
          <p:nvPr/>
        </p:nvSpPr>
        <p:spPr>
          <a:xfrm>
            <a:off x="1015008" y="5682853"/>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Single sign-on with multiple providers</a:t>
            </a:r>
            <a:endParaRPr lang="en-US" sz="1550" dirty="0"/>
          </a:p>
        </p:txBody>
      </p:sp>
      <p:sp>
        <p:nvSpPr>
          <p:cNvPr id="16" name="Shape 14"/>
          <p:cNvSpPr/>
          <p:nvPr/>
        </p:nvSpPr>
        <p:spPr>
          <a:xfrm>
            <a:off x="7414379" y="4258508"/>
            <a:ext cx="6422231" cy="1963103"/>
          </a:xfrm>
          <a:prstGeom prst="roundRect">
            <a:avLst>
              <a:gd name="adj" fmla="val 9099"/>
            </a:avLst>
          </a:prstGeom>
          <a:solidFill>
            <a:srgbClr val="FAFFFA"/>
          </a:solidFill>
          <a:ln w="22860">
            <a:solidFill>
              <a:srgbClr val="CED9CE"/>
            </a:solidFill>
            <a:prstDash val="solid"/>
          </a:ln>
        </p:spPr>
      </p:sp>
      <p:sp>
        <p:nvSpPr>
          <p:cNvPr id="17" name="Text 15"/>
          <p:cNvSpPr/>
          <p:nvPr/>
        </p:nvSpPr>
        <p:spPr>
          <a:xfrm>
            <a:off x="7635597" y="4479727"/>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Integration</a:t>
            </a:r>
            <a:endParaRPr lang="en-US" sz="1950" dirty="0"/>
          </a:p>
        </p:txBody>
      </p:sp>
      <p:sp>
        <p:nvSpPr>
          <p:cNvPr id="18" name="Text 16"/>
          <p:cNvSpPr/>
          <p:nvPr/>
        </p:nvSpPr>
        <p:spPr>
          <a:xfrm>
            <a:off x="7635597" y="4908947"/>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Support for webhooks (GitLab, GitHub, BitBucket)</a:t>
            </a:r>
            <a:endParaRPr lang="en-US" sz="1550" dirty="0"/>
          </a:p>
        </p:txBody>
      </p:sp>
      <p:sp>
        <p:nvSpPr>
          <p:cNvPr id="19" name="Text 17"/>
          <p:cNvSpPr/>
          <p:nvPr/>
        </p:nvSpPr>
        <p:spPr>
          <a:xfrm>
            <a:off x="7635597" y="5295900"/>
            <a:ext cx="5979795"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Compatibility with existing tools (YAML, Helm, Kustomize)</a:t>
            </a:r>
            <a:endParaRPr lang="en-US" sz="1550" dirty="0"/>
          </a:p>
        </p:txBody>
      </p:sp>
      <p:sp>
        <p:nvSpPr>
          <p:cNvPr id="20" name="Text 18"/>
          <p:cNvSpPr/>
          <p:nvPr/>
        </p:nvSpPr>
        <p:spPr>
          <a:xfrm>
            <a:off x="793790" y="6444853"/>
            <a:ext cx="13042821"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These features make Argo CD a powerful tool for implementing GitOps workflows in Kubernetes environments.</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810697"/>
            <a:ext cx="9103400"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Understanding GitOps with Argo CD</a:t>
            </a:r>
            <a:endParaRPr lang="en-US" sz="3900" dirty="0"/>
          </a:p>
        </p:txBody>
      </p:sp>
      <p:sp>
        <p:nvSpPr>
          <p:cNvPr id="3" name="Text 1"/>
          <p:cNvSpPr/>
          <p:nvPr/>
        </p:nvSpPr>
        <p:spPr>
          <a:xfrm>
            <a:off x="793790" y="1827609"/>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GitOps is a software engineering practice that uses a Git repository as the single source of truth for declarative infrastructure and applications.</a:t>
            </a:r>
            <a:endParaRPr lang="en-US" sz="1550" dirty="0"/>
          </a:p>
        </p:txBody>
      </p:sp>
      <p:pic>
        <p:nvPicPr>
          <p:cNvPr id="4" name="Image 0" descr="preencoded.png">    </p:cNvPr>
          <p:cNvPicPr>
            <a:picLocks noChangeAspect="1"/>
          </p:cNvPicPr>
          <p:nvPr/>
        </p:nvPicPr>
        <p:blipFill>
          <a:blip r:embed="rId1"/>
          <a:stretch>
            <a:fillRect/>
          </a:stretch>
        </p:blipFill>
        <p:spPr>
          <a:xfrm>
            <a:off x="793790" y="2685931"/>
            <a:ext cx="6521410" cy="793790"/>
          </a:xfrm>
          <a:prstGeom prst="rect">
            <a:avLst/>
          </a:prstGeom>
        </p:spPr>
      </p:pic>
      <p:sp>
        <p:nvSpPr>
          <p:cNvPr id="5" name="Text 2"/>
          <p:cNvSpPr/>
          <p:nvPr/>
        </p:nvSpPr>
        <p:spPr>
          <a:xfrm>
            <a:off x="992148" y="3678079"/>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Git Repository</a:t>
            </a:r>
            <a:endParaRPr lang="en-US" sz="1950" dirty="0"/>
          </a:p>
        </p:txBody>
      </p:sp>
      <p:sp>
        <p:nvSpPr>
          <p:cNvPr id="6" name="Text 3"/>
          <p:cNvSpPr/>
          <p:nvPr/>
        </p:nvSpPr>
        <p:spPr>
          <a:xfrm>
            <a:off x="992148" y="4107299"/>
            <a:ext cx="6124694"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Contains all declarative configurations</a:t>
            </a:r>
            <a:endParaRPr lang="en-US" sz="1550" dirty="0"/>
          </a:p>
        </p:txBody>
      </p:sp>
      <p:pic>
        <p:nvPicPr>
          <p:cNvPr id="7" name="Image 1" descr="preencoded.png">    </p:cNvPr>
          <p:cNvPicPr>
            <a:picLocks noChangeAspect="1"/>
          </p:cNvPicPr>
          <p:nvPr/>
        </p:nvPicPr>
        <p:blipFill>
          <a:blip r:embed="rId2"/>
          <a:stretch>
            <a:fillRect/>
          </a:stretch>
        </p:blipFill>
        <p:spPr>
          <a:xfrm>
            <a:off x="7315200" y="2685931"/>
            <a:ext cx="6521410" cy="793790"/>
          </a:xfrm>
          <a:prstGeom prst="rect">
            <a:avLst/>
          </a:prstGeom>
        </p:spPr>
      </p:pic>
      <p:sp>
        <p:nvSpPr>
          <p:cNvPr id="8" name="Text 4"/>
          <p:cNvSpPr/>
          <p:nvPr/>
        </p:nvSpPr>
        <p:spPr>
          <a:xfrm>
            <a:off x="7513558" y="3678079"/>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Pull Requests</a:t>
            </a:r>
            <a:endParaRPr lang="en-US" sz="1950" dirty="0"/>
          </a:p>
        </p:txBody>
      </p:sp>
      <p:sp>
        <p:nvSpPr>
          <p:cNvPr id="9" name="Text 5"/>
          <p:cNvSpPr/>
          <p:nvPr/>
        </p:nvSpPr>
        <p:spPr>
          <a:xfrm>
            <a:off x="7513558" y="4107299"/>
            <a:ext cx="6124694"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Changes introduced via PRs</a:t>
            </a:r>
            <a:endParaRPr lang="en-US" sz="1550" dirty="0"/>
          </a:p>
        </p:txBody>
      </p:sp>
      <p:pic>
        <p:nvPicPr>
          <p:cNvPr id="10" name="Image 2" descr="preencoded.png">    </p:cNvPr>
          <p:cNvPicPr>
            <a:picLocks noChangeAspect="1"/>
          </p:cNvPicPr>
          <p:nvPr/>
        </p:nvPicPr>
        <p:blipFill>
          <a:blip r:embed="rId3"/>
          <a:stretch>
            <a:fillRect/>
          </a:stretch>
        </p:blipFill>
        <p:spPr>
          <a:xfrm>
            <a:off x="793790" y="4623197"/>
            <a:ext cx="6521410" cy="793790"/>
          </a:xfrm>
          <a:prstGeom prst="rect">
            <a:avLst/>
          </a:prstGeom>
        </p:spPr>
      </p:pic>
      <p:sp>
        <p:nvSpPr>
          <p:cNvPr id="11" name="Text 6"/>
          <p:cNvSpPr/>
          <p:nvPr/>
        </p:nvSpPr>
        <p:spPr>
          <a:xfrm>
            <a:off x="992148" y="5615345"/>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Merge to Main</a:t>
            </a:r>
            <a:endParaRPr lang="en-US" sz="1950" dirty="0"/>
          </a:p>
        </p:txBody>
      </p:sp>
      <p:sp>
        <p:nvSpPr>
          <p:cNvPr id="12" name="Text 7"/>
          <p:cNvSpPr/>
          <p:nvPr/>
        </p:nvSpPr>
        <p:spPr>
          <a:xfrm>
            <a:off x="992148" y="6044565"/>
            <a:ext cx="6124694"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Configurations merged to main branch</a:t>
            </a:r>
            <a:endParaRPr lang="en-US" sz="1550" dirty="0"/>
          </a:p>
        </p:txBody>
      </p:sp>
      <p:pic>
        <p:nvPicPr>
          <p:cNvPr id="13" name="Image 3" descr="preencoded.png">    </p:cNvPr>
          <p:cNvPicPr>
            <a:picLocks noChangeAspect="1"/>
          </p:cNvPicPr>
          <p:nvPr/>
        </p:nvPicPr>
        <p:blipFill>
          <a:blip r:embed="rId4"/>
          <a:stretch>
            <a:fillRect/>
          </a:stretch>
        </p:blipFill>
        <p:spPr>
          <a:xfrm>
            <a:off x="7315200" y="4623197"/>
            <a:ext cx="6521410" cy="793790"/>
          </a:xfrm>
          <a:prstGeom prst="rect">
            <a:avLst/>
          </a:prstGeom>
        </p:spPr>
      </p:pic>
      <p:sp>
        <p:nvSpPr>
          <p:cNvPr id="14" name="Text 8"/>
          <p:cNvSpPr/>
          <p:nvPr/>
        </p:nvSpPr>
        <p:spPr>
          <a:xfrm>
            <a:off x="7513558" y="5615345"/>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Auto Deployment</a:t>
            </a:r>
            <a:endParaRPr lang="en-US" sz="1950" dirty="0"/>
          </a:p>
        </p:txBody>
      </p:sp>
      <p:sp>
        <p:nvSpPr>
          <p:cNvPr id="15" name="Text 9"/>
          <p:cNvSpPr/>
          <p:nvPr/>
        </p:nvSpPr>
        <p:spPr>
          <a:xfrm>
            <a:off x="7513558" y="6044565"/>
            <a:ext cx="6124694" cy="317540"/>
          </a:xfrm>
          <a:prstGeom prst="rect">
            <a:avLst/>
          </a:prstGeom>
          <a:noFill/>
          <a:ln/>
        </p:spPr>
        <p:txBody>
          <a:bodyPr wrap="non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Changes automatically deployed</a:t>
            </a:r>
            <a:endParaRPr lang="en-US" sz="1550" dirty="0"/>
          </a:p>
        </p:txBody>
      </p:sp>
      <p:sp>
        <p:nvSpPr>
          <p:cNvPr id="16" name="Text 10"/>
          <p:cNvSpPr/>
          <p:nvPr/>
        </p:nvSpPr>
        <p:spPr>
          <a:xfrm>
            <a:off x="793790" y="6783705"/>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Argo CD handles the latter stages of this process, ensuring that new configurations are correctly deployed to Kubernetes clusters while maintaining a complete audit trail of all changes.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838920"/>
            <a:ext cx="5283637"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The Argo CD Process</a:t>
            </a:r>
            <a:endParaRPr lang="en-US" sz="3900" dirty="0"/>
          </a:p>
        </p:txBody>
      </p:sp>
      <p:sp>
        <p:nvSpPr>
          <p:cNvPr id="3" name="Text 1"/>
          <p:cNvSpPr/>
          <p:nvPr/>
        </p:nvSpPr>
        <p:spPr>
          <a:xfrm>
            <a:off x="793790" y="2756654"/>
            <a:ext cx="6397347" cy="310158"/>
          </a:xfrm>
          <a:prstGeom prst="rect">
            <a:avLst/>
          </a:prstGeom>
          <a:noFill/>
          <a:ln/>
        </p:spPr>
        <p:txBody>
          <a:bodyPr wrap="none" lIns="0" tIns="0" rIns="0" bIns="0" rtlCol="0" anchor="t"/>
          <a:lstStyle/>
          <a:p>
            <a:pPr algn="l" indent="0" marL="0">
              <a:lnSpc>
                <a:spcPts val="2400"/>
              </a:lnSpc>
              <a:buNone/>
            </a:pPr>
            <a:r>
              <a:rPr lang="en-US" sz="1950" b="1" dirty="0">
                <a:solidFill>
                  <a:srgbClr val="3B4540"/>
                </a:solidFill>
                <a:latin typeface="Fraunces Extra Bold" pitchFamily="34" charset="0"/>
                <a:ea typeface="Fraunces Extra Bold" pitchFamily="34" charset="-122"/>
                <a:cs typeface="Fraunces Extra Bold" pitchFamily="34" charset="-120"/>
              </a:rPr>
              <a:t>At a high level, the Argo CD process works like this:</a:t>
            </a:r>
            <a:endParaRPr lang="en-US" sz="1950" dirty="0"/>
          </a:p>
        </p:txBody>
      </p:sp>
      <p:sp>
        <p:nvSpPr>
          <p:cNvPr id="4" name="Text 2"/>
          <p:cNvSpPr/>
          <p:nvPr/>
        </p:nvSpPr>
        <p:spPr>
          <a:xfrm>
            <a:off x="793790" y="3364468"/>
            <a:ext cx="130428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1"/>
            </a:pPr>
            <a:r>
              <a:rPr lang="en-US" sz="1550" dirty="0">
                <a:solidFill>
                  <a:srgbClr val="405449"/>
                </a:solidFill>
                <a:latin typeface="Nobile" pitchFamily="34" charset="0"/>
                <a:ea typeface="Nobile" pitchFamily="34" charset="-122"/>
                <a:cs typeface="Nobile" pitchFamily="34" charset="-120"/>
              </a:rPr>
              <a:t>Developer makes changes to an application, pushing a new version of Kubernetes resource definitions to a Git repo</a:t>
            </a:r>
            <a:endParaRPr lang="en-US" sz="1550" dirty="0"/>
          </a:p>
        </p:txBody>
      </p:sp>
      <p:sp>
        <p:nvSpPr>
          <p:cNvPr id="5" name="Text 3"/>
          <p:cNvSpPr/>
          <p:nvPr/>
        </p:nvSpPr>
        <p:spPr>
          <a:xfrm>
            <a:off x="793790" y="3751421"/>
            <a:ext cx="130428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2"/>
            </a:pPr>
            <a:r>
              <a:rPr lang="en-US" sz="1550" dirty="0">
                <a:solidFill>
                  <a:srgbClr val="405449"/>
                </a:solidFill>
                <a:latin typeface="Nobile" pitchFamily="34" charset="0"/>
                <a:ea typeface="Nobile" pitchFamily="34" charset="-122"/>
                <a:cs typeface="Nobile" pitchFamily="34" charset="-120"/>
              </a:rPr>
              <a:t>Continuous integration is triggered, resulting in a new container image saved to a registry</a:t>
            </a:r>
            <a:endParaRPr lang="en-US" sz="1550" dirty="0"/>
          </a:p>
        </p:txBody>
      </p:sp>
      <p:sp>
        <p:nvSpPr>
          <p:cNvPr id="6" name="Text 4"/>
          <p:cNvSpPr/>
          <p:nvPr/>
        </p:nvSpPr>
        <p:spPr>
          <a:xfrm>
            <a:off x="793790" y="4138374"/>
            <a:ext cx="130428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3"/>
            </a:pPr>
            <a:r>
              <a:rPr lang="en-US" sz="1550" dirty="0">
                <a:solidFill>
                  <a:srgbClr val="405449"/>
                </a:solidFill>
                <a:latin typeface="Nobile" pitchFamily="34" charset="0"/>
                <a:ea typeface="Nobile" pitchFamily="34" charset="-122"/>
                <a:cs typeface="Nobile" pitchFamily="34" charset="-120"/>
              </a:rPr>
              <a:t>Developer issues a pull request, changing Kubernetes manifests</a:t>
            </a:r>
            <a:endParaRPr lang="en-US" sz="1550" dirty="0"/>
          </a:p>
        </p:txBody>
      </p:sp>
      <p:sp>
        <p:nvSpPr>
          <p:cNvPr id="7" name="Text 5"/>
          <p:cNvSpPr/>
          <p:nvPr/>
        </p:nvSpPr>
        <p:spPr>
          <a:xfrm>
            <a:off x="793790" y="4525328"/>
            <a:ext cx="130428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4"/>
            </a:pPr>
            <a:r>
              <a:rPr lang="en-US" sz="1550" dirty="0">
                <a:solidFill>
                  <a:srgbClr val="405449"/>
                </a:solidFill>
                <a:latin typeface="Nobile" pitchFamily="34" charset="0"/>
                <a:ea typeface="Nobile" pitchFamily="34" charset="-122"/>
                <a:cs typeface="Nobile" pitchFamily="34" charset="-120"/>
              </a:rPr>
              <a:t>Pull request is reviewed and changes are merged to the main branch, triggering a webhook</a:t>
            </a:r>
            <a:endParaRPr lang="en-US" sz="1550" dirty="0"/>
          </a:p>
        </p:txBody>
      </p:sp>
      <p:sp>
        <p:nvSpPr>
          <p:cNvPr id="8" name="Text 6"/>
          <p:cNvSpPr/>
          <p:nvPr/>
        </p:nvSpPr>
        <p:spPr>
          <a:xfrm>
            <a:off x="793790" y="4912281"/>
            <a:ext cx="130428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5"/>
            </a:pPr>
            <a:r>
              <a:rPr lang="en-US" sz="1550" dirty="0">
                <a:solidFill>
                  <a:srgbClr val="405449"/>
                </a:solidFill>
                <a:latin typeface="Nobile" pitchFamily="34" charset="0"/>
                <a:ea typeface="Nobile" pitchFamily="34" charset="-122"/>
                <a:cs typeface="Nobile" pitchFamily="34" charset="-120"/>
              </a:rPr>
              <a:t>Argo CD clones the repo and compares application state with the current state of the Kubernetes cluster</a:t>
            </a:r>
            <a:endParaRPr lang="en-US" sz="1550" dirty="0"/>
          </a:p>
        </p:txBody>
      </p:sp>
      <p:sp>
        <p:nvSpPr>
          <p:cNvPr id="9" name="Text 7"/>
          <p:cNvSpPr/>
          <p:nvPr/>
        </p:nvSpPr>
        <p:spPr>
          <a:xfrm>
            <a:off x="793790" y="5299234"/>
            <a:ext cx="130428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6"/>
            </a:pPr>
            <a:r>
              <a:rPr lang="en-US" sz="1550" dirty="0">
                <a:solidFill>
                  <a:srgbClr val="405449"/>
                </a:solidFill>
                <a:latin typeface="Nobile" pitchFamily="34" charset="0"/>
                <a:ea typeface="Nobile" pitchFamily="34" charset="-122"/>
                <a:cs typeface="Nobile" pitchFamily="34" charset="-120"/>
              </a:rPr>
              <a:t>Kubernetes uses its controllers to reconcile the changes required to cluster resources</a:t>
            </a:r>
            <a:endParaRPr lang="en-US" sz="1550" dirty="0"/>
          </a:p>
        </p:txBody>
      </p:sp>
      <p:sp>
        <p:nvSpPr>
          <p:cNvPr id="10" name="Text 8"/>
          <p:cNvSpPr/>
          <p:nvPr/>
        </p:nvSpPr>
        <p:spPr>
          <a:xfrm>
            <a:off x="793790" y="5686187"/>
            <a:ext cx="130428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7"/>
            </a:pPr>
            <a:r>
              <a:rPr lang="en-US" sz="1550" dirty="0">
                <a:solidFill>
                  <a:srgbClr val="405449"/>
                </a:solidFill>
                <a:latin typeface="Nobile" pitchFamily="34" charset="0"/>
                <a:ea typeface="Nobile" pitchFamily="34" charset="-122"/>
                <a:cs typeface="Nobile" pitchFamily="34" charset="-120"/>
              </a:rPr>
              <a:t>Argo CD monitors progress and reports when the application is in sync</a:t>
            </a:r>
            <a:endParaRPr lang="en-US" sz="1550" dirty="0"/>
          </a:p>
        </p:txBody>
      </p:sp>
      <p:sp>
        <p:nvSpPr>
          <p:cNvPr id="11" name="Text 9"/>
          <p:cNvSpPr/>
          <p:nvPr/>
        </p:nvSpPr>
        <p:spPr>
          <a:xfrm>
            <a:off x="793790" y="6073140"/>
            <a:ext cx="13042821" cy="317540"/>
          </a:xfrm>
          <a:prstGeom prst="rect">
            <a:avLst/>
          </a:prstGeom>
          <a:noFill/>
          <a:ln/>
        </p:spPr>
        <p:txBody>
          <a:bodyPr wrap="none" lIns="0" tIns="0" rIns="0" bIns="0" rtlCol="0" anchor="t"/>
          <a:lstStyle/>
          <a:p>
            <a:pPr algn="l" marL="342900" indent="-342900">
              <a:lnSpc>
                <a:spcPts val="2500"/>
              </a:lnSpc>
              <a:buSzPct val="100000"/>
              <a:buFont typeface="+mj-lt"/>
              <a:buAutoNum type="arabicPeriod" startAt="8"/>
            </a:pPr>
            <a:r>
              <a:rPr lang="en-US" sz="1550" dirty="0">
                <a:solidFill>
                  <a:srgbClr val="405449"/>
                </a:solidFill>
                <a:latin typeface="Nobile" pitchFamily="34" charset="0"/>
                <a:ea typeface="Nobile" pitchFamily="34" charset="-122"/>
                <a:cs typeface="Nobile" pitchFamily="34" charset="-120"/>
              </a:rPr>
              <a:t>Argo CD also monitors changes in the Kubernetes cluster and discards them if they don't match Git configuration</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1365290"/>
            <a:ext cx="9063395"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How Argo CD Makes GitOps Happen</a:t>
            </a:r>
            <a:endParaRPr lang="en-US" sz="3900" dirty="0"/>
          </a:p>
        </p:txBody>
      </p:sp>
      <p:sp>
        <p:nvSpPr>
          <p:cNvPr id="3" name="Shape 1"/>
          <p:cNvSpPr/>
          <p:nvPr/>
        </p:nvSpPr>
        <p:spPr>
          <a:xfrm>
            <a:off x="793790" y="2382203"/>
            <a:ext cx="4215289" cy="2459355"/>
          </a:xfrm>
          <a:prstGeom prst="roundRect">
            <a:avLst>
              <a:gd name="adj" fmla="val 7263"/>
            </a:avLst>
          </a:prstGeom>
          <a:solidFill>
            <a:srgbClr val="FAFFFA"/>
          </a:solidFill>
          <a:ln w="22860">
            <a:solidFill>
              <a:srgbClr val="CED9CE"/>
            </a:solidFill>
            <a:prstDash val="solid"/>
          </a:ln>
        </p:spPr>
      </p:sp>
      <p:sp>
        <p:nvSpPr>
          <p:cNvPr id="4" name="Shape 2"/>
          <p:cNvSpPr/>
          <p:nvPr/>
        </p:nvSpPr>
        <p:spPr>
          <a:xfrm>
            <a:off x="793790" y="2382203"/>
            <a:ext cx="91440" cy="2459355"/>
          </a:xfrm>
          <a:prstGeom prst="roundRect">
            <a:avLst>
              <a:gd name="adj" fmla="val 195349"/>
            </a:avLst>
          </a:prstGeom>
          <a:solidFill>
            <a:srgbClr val="438951"/>
          </a:solidFill>
          <a:ln/>
        </p:spPr>
      </p:sp>
      <p:sp>
        <p:nvSpPr>
          <p:cNvPr id="5" name="Text 3"/>
          <p:cNvSpPr/>
          <p:nvPr/>
        </p:nvSpPr>
        <p:spPr>
          <a:xfrm>
            <a:off x="1106448" y="2603421"/>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GitOps Agent</a:t>
            </a:r>
            <a:endParaRPr lang="en-US" sz="1950" dirty="0"/>
          </a:p>
        </p:txBody>
      </p:sp>
      <p:sp>
        <p:nvSpPr>
          <p:cNvPr id="6" name="Text 4"/>
          <p:cNvSpPr/>
          <p:nvPr/>
        </p:nvSpPr>
        <p:spPr>
          <a:xfrm>
            <a:off x="1106448" y="3032641"/>
            <a:ext cx="3681413" cy="1587698"/>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Pulls updated code from Git repositories and deploys directly to Kubernetes resources, managing both infrastructure configuration and application updates in one system</a:t>
            </a:r>
            <a:endParaRPr lang="en-US" sz="1550" dirty="0"/>
          </a:p>
        </p:txBody>
      </p:sp>
      <p:sp>
        <p:nvSpPr>
          <p:cNvPr id="7" name="Shape 5"/>
          <p:cNvSpPr/>
          <p:nvPr/>
        </p:nvSpPr>
        <p:spPr>
          <a:xfrm>
            <a:off x="5207437" y="2382203"/>
            <a:ext cx="4215408" cy="2459355"/>
          </a:xfrm>
          <a:prstGeom prst="roundRect">
            <a:avLst>
              <a:gd name="adj" fmla="val 7263"/>
            </a:avLst>
          </a:prstGeom>
          <a:solidFill>
            <a:srgbClr val="FAFFFA"/>
          </a:solidFill>
          <a:ln w="22860">
            <a:solidFill>
              <a:srgbClr val="CED9CE"/>
            </a:solidFill>
            <a:prstDash val="solid"/>
          </a:ln>
        </p:spPr>
      </p:sp>
      <p:sp>
        <p:nvSpPr>
          <p:cNvPr id="8" name="Shape 6"/>
          <p:cNvSpPr/>
          <p:nvPr/>
        </p:nvSpPr>
        <p:spPr>
          <a:xfrm>
            <a:off x="5207437" y="2382203"/>
            <a:ext cx="91440" cy="2459355"/>
          </a:xfrm>
          <a:prstGeom prst="roundRect">
            <a:avLst>
              <a:gd name="adj" fmla="val 195349"/>
            </a:avLst>
          </a:prstGeom>
          <a:solidFill>
            <a:srgbClr val="438951"/>
          </a:solidFill>
          <a:ln/>
        </p:spPr>
      </p:sp>
      <p:sp>
        <p:nvSpPr>
          <p:cNvPr id="9" name="Text 7"/>
          <p:cNvSpPr/>
          <p:nvPr/>
        </p:nvSpPr>
        <p:spPr>
          <a:xfrm>
            <a:off x="5520095" y="2603421"/>
            <a:ext cx="3681532" cy="620316"/>
          </a:xfrm>
          <a:prstGeom prst="rect">
            <a:avLst/>
          </a:prstGeom>
          <a:noFill/>
          <a:ln/>
        </p:spPr>
        <p:txBody>
          <a:bodyPr wrap="squar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Custom Resource Definitions (CRDs)</a:t>
            </a:r>
            <a:endParaRPr lang="en-US" sz="1950" dirty="0"/>
          </a:p>
        </p:txBody>
      </p:sp>
      <p:sp>
        <p:nvSpPr>
          <p:cNvPr id="10" name="Text 8"/>
          <p:cNvSpPr/>
          <p:nvPr/>
        </p:nvSpPr>
        <p:spPr>
          <a:xfrm>
            <a:off x="5520095" y="3342799"/>
            <a:ext cx="3681532" cy="95261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Extends the Kubernetes API to define application state declaratively based on Git or Helm repositories</a:t>
            </a:r>
            <a:endParaRPr lang="en-US" sz="1550" dirty="0"/>
          </a:p>
        </p:txBody>
      </p:sp>
      <p:sp>
        <p:nvSpPr>
          <p:cNvPr id="11" name="Shape 9"/>
          <p:cNvSpPr/>
          <p:nvPr/>
        </p:nvSpPr>
        <p:spPr>
          <a:xfrm>
            <a:off x="9621203" y="2382203"/>
            <a:ext cx="4215289" cy="2459355"/>
          </a:xfrm>
          <a:prstGeom prst="roundRect">
            <a:avLst>
              <a:gd name="adj" fmla="val 7263"/>
            </a:avLst>
          </a:prstGeom>
          <a:solidFill>
            <a:srgbClr val="FAFFFA"/>
          </a:solidFill>
          <a:ln w="22860">
            <a:solidFill>
              <a:srgbClr val="CED9CE"/>
            </a:solidFill>
            <a:prstDash val="solid"/>
          </a:ln>
        </p:spPr>
      </p:sp>
      <p:sp>
        <p:nvSpPr>
          <p:cNvPr id="12" name="Shape 10"/>
          <p:cNvSpPr/>
          <p:nvPr/>
        </p:nvSpPr>
        <p:spPr>
          <a:xfrm>
            <a:off x="9621203" y="2382203"/>
            <a:ext cx="91440" cy="2459355"/>
          </a:xfrm>
          <a:prstGeom prst="roundRect">
            <a:avLst>
              <a:gd name="adj" fmla="val 195349"/>
            </a:avLst>
          </a:prstGeom>
          <a:solidFill>
            <a:srgbClr val="438951"/>
          </a:solidFill>
          <a:ln/>
        </p:spPr>
      </p:sp>
      <p:sp>
        <p:nvSpPr>
          <p:cNvPr id="13" name="Text 11"/>
          <p:cNvSpPr/>
          <p:nvPr/>
        </p:nvSpPr>
        <p:spPr>
          <a:xfrm>
            <a:off x="9933861" y="2603421"/>
            <a:ext cx="3127296"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Command Line Interface</a:t>
            </a:r>
            <a:endParaRPr lang="en-US" sz="1950" dirty="0"/>
          </a:p>
        </p:txBody>
      </p:sp>
      <p:sp>
        <p:nvSpPr>
          <p:cNvPr id="14" name="Text 12"/>
          <p:cNvSpPr/>
          <p:nvPr/>
        </p:nvSpPr>
        <p:spPr>
          <a:xfrm>
            <a:off x="9933861" y="3032641"/>
            <a:ext cx="3681413" cy="95261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Powerful CLI that creates YAML resource definitions with simple commands</a:t>
            </a:r>
            <a:endParaRPr lang="en-US" sz="1550" dirty="0"/>
          </a:p>
        </p:txBody>
      </p:sp>
      <p:sp>
        <p:nvSpPr>
          <p:cNvPr id="15" name="Shape 13"/>
          <p:cNvSpPr/>
          <p:nvPr/>
        </p:nvSpPr>
        <p:spPr>
          <a:xfrm>
            <a:off x="793790" y="5039916"/>
            <a:ext cx="4215289" cy="1824276"/>
          </a:xfrm>
          <a:prstGeom prst="roundRect">
            <a:avLst>
              <a:gd name="adj" fmla="val 9792"/>
            </a:avLst>
          </a:prstGeom>
          <a:solidFill>
            <a:srgbClr val="FAFFFA"/>
          </a:solidFill>
          <a:ln w="22860">
            <a:solidFill>
              <a:srgbClr val="CED9CE"/>
            </a:solidFill>
            <a:prstDash val="solid"/>
          </a:ln>
        </p:spPr>
      </p:sp>
      <p:sp>
        <p:nvSpPr>
          <p:cNvPr id="16" name="Shape 14"/>
          <p:cNvSpPr/>
          <p:nvPr/>
        </p:nvSpPr>
        <p:spPr>
          <a:xfrm>
            <a:off x="793790" y="5039916"/>
            <a:ext cx="91440" cy="1824276"/>
          </a:xfrm>
          <a:prstGeom prst="roundRect">
            <a:avLst>
              <a:gd name="adj" fmla="val 195349"/>
            </a:avLst>
          </a:prstGeom>
          <a:solidFill>
            <a:srgbClr val="438951"/>
          </a:solidFill>
          <a:ln/>
        </p:spPr>
      </p:sp>
      <p:sp>
        <p:nvSpPr>
          <p:cNvPr id="17" name="Text 15"/>
          <p:cNvSpPr/>
          <p:nvPr/>
        </p:nvSpPr>
        <p:spPr>
          <a:xfrm>
            <a:off x="1106448" y="5261134"/>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User Interface</a:t>
            </a:r>
            <a:endParaRPr lang="en-US" sz="1950" dirty="0"/>
          </a:p>
        </p:txBody>
      </p:sp>
      <p:sp>
        <p:nvSpPr>
          <p:cNvPr id="18" name="Text 16"/>
          <p:cNvSpPr/>
          <p:nvPr/>
        </p:nvSpPr>
        <p:spPr>
          <a:xfrm>
            <a:off x="1106448" y="5690354"/>
            <a:ext cx="3681413" cy="95261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Web-based UI for defining applications and visualizing Kubernetes configurations</a:t>
            </a:r>
            <a:endParaRPr lang="en-US" sz="1550" dirty="0"/>
          </a:p>
        </p:txBody>
      </p:sp>
      <p:sp>
        <p:nvSpPr>
          <p:cNvPr id="19" name="Shape 17"/>
          <p:cNvSpPr/>
          <p:nvPr/>
        </p:nvSpPr>
        <p:spPr>
          <a:xfrm>
            <a:off x="5207437" y="5039916"/>
            <a:ext cx="4215408" cy="1824276"/>
          </a:xfrm>
          <a:prstGeom prst="roundRect">
            <a:avLst>
              <a:gd name="adj" fmla="val 9792"/>
            </a:avLst>
          </a:prstGeom>
          <a:solidFill>
            <a:srgbClr val="FAFFFA"/>
          </a:solidFill>
          <a:ln w="22860">
            <a:solidFill>
              <a:srgbClr val="CED9CE"/>
            </a:solidFill>
            <a:prstDash val="solid"/>
          </a:ln>
        </p:spPr>
      </p:sp>
      <p:sp>
        <p:nvSpPr>
          <p:cNvPr id="20" name="Shape 18"/>
          <p:cNvSpPr/>
          <p:nvPr/>
        </p:nvSpPr>
        <p:spPr>
          <a:xfrm>
            <a:off x="5207437" y="5039916"/>
            <a:ext cx="91440" cy="1824276"/>
          </a:xfrm>
          <a:prstGeom prst="roundRect">
            <a:avLst>
              <a:gd name="adj" fmla="val 195349"/>
            </a:avLst>
          </a:prstGeom>
          <a:solidFill>
            <a:srgbClr val="438951"/>
          </a:solidFill>
          <a:ln/>
        </p:spPr>
      </p:sp>
      <p:sp>
        <p:nvSpPr>
          <p:cNvPr id="21" name="Text 19"/>
          <p:cNvSpPr/>
          <p:nvPr/>
        </p:nvSpPr>
        <p:spPr>
          <a:xfrm>
            <a:off x="5520095" y="5261134"/>
            <a:ext cx="2869406"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Multi-tenancy Support</a:t>
            </a:r>
            <a:endParaRPr lang="en-US" sz="1950" dirty="0"/>
          </a:p>
        </p:txBody>
      </p:sp>
      <p:sp>
        <p:nvSpPr>
          <p:cNvPr id="22" name="Text 20"/>
          <p:cNvSpPr/>
          <p:nvPr/>
        </p:nvSpPr>
        <p:spPr>
          <a:xfrm>
            <a:off x="5520095" y="5690354"/>
            <a:ext cx="3681532" cy="95261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Strong support for multiple teams working on different projects in the same Kubernetes environment</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3020854"/>
            <a:ext cx="5459968"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Argo CD Architecture</a:t>
            </a:r>
            <a:endParaRPr lang="en-US" sz="3900" dirty="0"/>
          </a:p>
        </p:txBody>
      </p:sp>
      <p:sp>
        <p:nvSpPr>
          <p:cNvPr id="4" name="Text 1"/>
          <p:cNvSpPr/>
          <p:nvPr/>
        </p:nvSpPr>
        <p:spPr>
          <a:xfrm>
            <a:off x="6280190" y="3938588"/>
            <a:ext cx="7556421" cy="1270159"/>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Argo CD is a Kubernetes controller that continuously monitors applications, comparing their live state to the desired state in Git. It identifies applications with deviations as "OutOfSync" and provides tools to reconcile these differences either manually or automatically.</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079897"/>
            <a:ext cx="7328416"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Core Components of Argo CD</a:t>
            </a:r>
            <a:endParaRPr lang="en-US" sz="3900" dirty="0"/>
          </a:p>
        </p:txBody>
      </p:sp>
      <p:sp>
        <p:nvSpPr>
          <p:cNvPr id="3" name="Shape 1"/>
          <p:cNvSpPr/>
          <p:nvPr/>
        </p:nvSpPr>
        <p:spPr>
          <a:xfrm>
            <a:off x="793790" y="2096810"/>
            <a:ext cx="4215289" cy="5052893"/>
          </a:xfrm>
          <a:prstGeom prst="roundRect">
            <a:avLst>
              <a:gd name="adj" fmla="val 4238"/>
            </a:avLst>
          </a:prstGeom>
          <a:solidFill>
            <a:srgbClr val="E8F3E8"/>
          </a:solidFill>
          <a:ln/>
        </p:spPr>
      </p:sp>
      <p:sp>
        <p:nvSpPr>
          <p:cNvPr id="4" name="Text 2"/>
          <p:cNvSpPr/>
          <p:nvPr/>
        </p:nvSpPr>
        <p:spPr>
          <a:xfrm>
            <a:off x="992148" y="2295168"/>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API Server</a:t>
            </a:r>
            <a:endParaRPr lang="en-US" sz="1950" dirty="0"/>
          </a:p>
        </p:txBody>
      </p:sp>
      <p:sp>
        <p:nvSpPr>
          <p:cNvPr id="5" name="Text 3"/>
          <p:cNvSpPr/>
          <p:nvPr/>
        </p:nvSpPr>
        <p:spPr>
          <a:xfrm>
            <a:off x="992148" y="2724388"/>
            <a:ext cx="381857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Exposes gRPC/REST API for CLI and Web UI</a:t>
            </a:r>
            <a:endParaRPr lang="en-US" sz="1550" dirty="0"/>
          </a:p>
        </p:txBody>
      </p:sp>
      <p:sp>
        <p:nvSpPr>
          <p:cNvPr id="6" name="Text 4"/>
          <p:cNvSpPr/>
          <p:nvPr/>
        </p:nvSpPr>
        <p:spPr>
          <a:xfrm>
            <a:off x="992148" y="3428881"/>
            <a:ext cx="381857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Manages applications and reports status</a:t>
            </a:r>
            <a:endParaRPr lang="en-US" sz="1550" dirty="0"/>
          </a:p>
        </p:txBody>
      </p:sp>
      <p:sp>
        <p:nvSpPr>
          <p:cNvPr id="7" name="Text 5"/>
          <p:cNvSpPr/>
          <p:nvPr/>
        </p:nvSpPr>
        <p:spPr>
          <a:xfrm>
            <a:off x="992148" y="4133374"/>
            <a:ext cx="381857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Invokes application operations (sync, rollback)</a:t>
            </a:r>
            <a:endParaRPr lang="en-US" sz="1550" dirty="0"/>
          </a:p>
        </p:txBody>
      </p:sp>
      <p:sp>
        <p:nvSpPr>
          <p:cNvPr id="8" name="Text 6"/>
          <p:cNvSpPr/>
          <p:nvPr/>
        </p:nvSpPr>
        <p:spPr>
          <a:xfrm>
            <a:off x="992148" y="4837867"/>
            <a:ext cx="381857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Manages cluster and repository credentials</a:t>
            </a:r>
            <a:endParaRPr lang="en-US" sz="1550" dirty="0"/>
          </a:p>
        </p:txBody>
      </p:sp>
      <p:sp>
        <p:nvSpPr>
          <p:cNvPr id="9" name="Text 7"/>
          <p:cNvSpPr/>
          <p:nvPr/>
        </p:nvSpPr>
        <p:spPr>
          <a:xfrm>
            <a:off x="992148" y="5542359"/>
            <a:ext cx="381857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Handles authentication and authorization</a:t>
            </a:r>
            <a:endParaRPr lang="en-US" sz="1550" dirty="0"/>
          </a:p>
        </p:txBody>
      </p:sp>
      <p:sp>
        <p:nvSpPr>
          <p:cNvPr id="10" name="Text 8"/>
          <p:cNvSpPr/>
          <p:nvPr/>
        </p:nvSpPr>
        <p:spPr>
          <a:xfrm>
            <a:off x="992148" y="6246852"/>
            <a:ext cx="381857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Enforces RBAC policies</a:t>
            </a:r>
            <a:endParaRPr lang="en-US" sz="1550" dirty="0"/>
          </a:p>
        </p:txBody>
      </p:sp>
      <p:sp>
        <p:nvSpPr>
          <p:cNvPr id="11" name="Text 9"/>
          <p:cNvSpPr/>
          <p:nvPr/>
        </p:nvSpPr>
        <p:spPr>
          <a:xfrm>
            <a:off x="992148" y="6633805"/>
            <a:ext cx="381857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Processes Git webhook events</a:t>
            </a:r>
            <a:endParaRPr lang="en-US" sz="1550" dirty="0"/>
          </a:p>
        </p:txBody>
      </p:sp>
      <p:sp>
        <p:nvSpPr>
          <p:cNvPr id="12" name="Shape 10"/>
          <p:cNvSpPr/>
          <p:nvPr/>
        </p:nvSpPr>
        <p:spPr>
          <a:xfrm>
            <a:off x="5207437" y="2096810"/>
            <a:ext cx="4215408" cy="5052893"/>
          </a:xfrm>
          <a:prstGeom prst="roundRect">
            <a:avLst>
              <a:gd name="adj" fmla="val 4237"/>
            </a:avLst>
          </a:prstGeom>
          <a:solidFill>
            <a:srgbClr val="E8F3E8"/>
          </a:solidFill>
          <a:ln/>
        </p:spPr>
      </p:sp>
      <p:sp>
        <p:nvSpPr>
          <p:cNvPr id="13" name="Text 11"/>
          <p:cNvSpPr/>
          <p:nvPr/>
        </p:nvSpPr>
        <p:spPr>
          <a:xfrm>
            <a:off x="5405795" y="2295168"/>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Repository Service</a:t>
            </a:r>
            <a:endParaRPr lang="en-US" sz="1950" dirty="0"/>
          </a:p>
        </p:txBody>
      </p:sp>
      <p:sp>
        <p:nvSpPr>
          <p:cNvPr id="14" name="Text 12"/>
          <p:cNvSpPr/>
          <p:nvPr/>
        </p:nvSpPr>
        <p:spPr>
          <a:xfrm>
            <a:off x="5405795" y="2724388"/>
            <a:ext cx="3818692"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Caches Git repositories locally</a:t>
            </a:r>
            <a:endParaRPr lang="en-US" sz="1550" dirty="0"/>
          </a:p>
        </p:txBody>
      </p:sp>
      <p:sp>
        <p:nvSpPr>
          <p:cNvPr id="15" name="Text 13"/>
          <p:cNvSpPr/>
          <p:nvPr/>
        </p:nvSpPr>
        <p:spPr>
          <a:xfrm>
            <a:off x="5405795" y="3111341"/>
            <a:ext cx="3818692"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Stores application manifests</a:t>
            </a:r>
            <a:endParaRPr lang="en-US" sz="1550" dirty="0"/>
          </a:p>
        </p:txBody>
      </p:sp>
      <p:sp>
        <p:nvSpPr>
          <p:cNvPr id="16" name="Text 14"/>
          <p:cNvSpPr/>
          <p:nvPr/>
        </p:nvSpPr>
        <p:spPr>
          <a:xfrm>
            <a:off x="5405795" y="3498294"/>
            <a:ext cx="3818692"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Generates Kubernetes manifests</a:t>
            </a:r>
            <a:endParaRPr lang="en-US" sz="1550" dirty="0"/>
          </a:p>
        </p:txBody>
      </p:sp>
      <p:sp>
        <p:nvSpPr>
          <p:cNvPr id="17" name="Text 15"/>
          <p:cNvSpPr/>
          <p:nvPr/>
        </p:nvSpPr>
        <p:spPr>
          <a:xfrm>
            <a:off x="5405795" y="3885247"/>
            <a:ext cx="3818692" cy="95261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Returns manifests based on repository URL, path, revisions, and template settings</a:t>
            </a:r>
            <a:endParaRPr lang="en-US" sz="1550" dirty="0"/>
          </a:p>
        </p:txBody>
      </p:sp>
      <p:sp>
        <p:nvSpPr>
          <p:cNvPr id="18" name="Shape 16"/>
          <p:cNvSpPr/>
          <p:nvPr/>
        </p:nvSpPr>
        <p:spPr>
          <a:xfrm>
            <a:off x="9621203" y="2096810"/>
            <a:ext cx="4215289" cy="5052893"/>
          </a:xfrm>
          <a:prstGeom prst="roundRect">
            <a:avLst>
              <a:gd name="adj" fmla="val 4238"/>
            </a:avLst>
          </a:prstGeom>
          <a:solidFill>
            <a:srgbClr val="E8F3E8"/>
          </a:solidFill>
          <a:ln/>
        </p:spPr>
      </p:sp>
      <p:sp>
        <p:nvSpPr>
          <p:cNvPr id="19" name="Text 17"/>
          <p:cNvSpPr/>
          <p:nvPr/>
        </p:nvSpPr>
        <p:spPr>
          <a:xfrm>
            <a:off x="9819561" y="2295168"/>
            <a:ext cx="2848332" cy="310158"/>
          </a:xfrm>
          <a:prstGeom prst="rect">
            <a:avLst/>
          </a:prstGeom>
          <a:noFill/>
          <a:ln/>
        </p:spPr>
        <p:txBody>
          <a:bodyPr wrap="non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Application Controller</a:t>
            </a:r>
            <a:endParaRPr lang="en-US" sz="1950" dirty="0"/>
          </a:p>
        </p:txBody>
      </p:sp>
      <p:sp>
        <p:nvSpPr>
          <p:cNvPr id="20" name="Text 18"/>
          <p:cNvSpPr/>
          <p:nvPr/>
        </p:nvSpPr>
        <p:spPr>
          <a:xfrm>
            <a:off x="9819561" y="2724388"/>
            <a:ext cx="381857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Continuously monitors applications</a:t>
            </a:r>
            <a:endParaRPr lang="en-US" sz="1550" dirty="0"/>
          </a:p>
        </p:txBody>
      </p:sp>
      <p:sp>
        <p:nvSpPr>
          <p:cNvPr id="21" name="Text 19"/>
          <p:cNvSpPr/>
          <p:nvPr/>
        </p:nvSpPr>
        <p:spPr>
          <a:xfrm>
            <a:off x="9819561" y="3111341"/>
            <a:ext cx="381857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Compares target state with current state</a:t>
            </a:r>
            <a:endParaRPr lang="en-US" sz="1550" dirty="0"/>
          </a:p>
        </p:txBody>
      </p:sp>
      <p:sp>
        <p:nvSpPr>
          <p:cNvPr id="22" name="Text 20"/>
          <p:cNvSpPr/>
          <p:nvPr/>
        </p:nvSpPr>
        <p:spPr>
          <a:xfrm>
            <a:off x="9819561" y="3815834"/>
            <a:ext cx="381857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Identifies OutOfSync applications</a:t>
            </a:r>
            <a:endParaRPr lang="en-US" sz="1550" dirty="0"/>
          </a:p>
        </p:txBody>
      </p:sp>
      <p:sp>
        <p:nvSpPr>
          <p:cNvPr id="23" name="Text 21"/>
          <p:cNvSpPr/>
          <p:nvPr/>
        </p:nvSpPr>
        <p:spPr>
          <a:xfrm>
            <a:off x="9819561" y="4202787"/>
            <a:ext cx="3818573" cy="635079"/>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Implements corrections when specified</a:t>
            </a:r>
            <a:endParaRPr lang="en-US" sz="1550" dirty="0"/>
          </a:p>
        </p:txBody>
      </p:sp>
      <p:sp>
        <p:nvSpPr>
          <p:cNvPr id="24" name="Text 22"/>
          <p:cNvSpPr/>
          <p:nvPr/>
        </p:nvSpPr>
        <p:spPr>
          <a:xfrm>
            <a:off x="9819561" y="4907280"/>
            <a:ext cx="3818573" cy="317540"/>
          </a:xfrm>
          <a:prstGeom prst="rect">
            <a:avLst/>
          </a:prstGeom>
          <a:noFill/>
          <a:ln/>
        </p:spPr>
        <p:txBody>
          <a:bodyPr wrap="none" lIns="0" tIns="0" rIns="0" bIns="0" rtlCol="0" anchor="t"/>
          <a:lstStyle/>
          <a:p>
            <a:pPr algn="l" marL="342900" indent="-342900">
              <a:lnSpc>
                <a:spcPts val="2500"/>
              </a:lnSpc>
              <a:buSzPct val="100000"/>
              <a:buChar char="•"/>
            </a:pPr>
            <a:r>
              <a:rPr lang="en-US" sz="1550" dirty="0">
                <a:solidFill>
                  <a:srgbClr val="405449"/>
                </a:solidFill>
                <a:latin typeface="Nobile" pitchFamily="34" charset="0"/>
                <a:ea typeface="Nobile" pitchFamily="34" charset="-122"/>
                <a:cs typeface="Nobile" pitchFamily="34" charset="-120"/>
              </a:rPr>
              <a:t>Invokes user-defined lifecycle hooks</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480905"/>
          </a:xfrm>
          <a:prstGeom prst="rect">
            <a:avLst/>
          </a:prstGeom>
        </p:spPr>
      </p:pic>
      <p:sp>
        <p:nvSpPr>
          <p:cNvPr id="3" name="Text 0"/>
          <p:cNvSpPr/>
          <p:nvPr/>
        </p:nvSpPr>
        <p:spPr>
          <a:xfrm>
            <a:off x="793790" y="3698677"/>
            <a:ext cx="6000988" cy="620078"/>
          </a:xfrm>
          <a:prstGeom prst="rect">
            <a:avLst/>
          </a:prstGeom>
          <a:noFill/>
          <a:ln/>
        </p:spPr>
        <p:txBody>
          <a:bodyPr wrap="none" lIns="0" tIns="0" rIns="0" bIns="0" rtlCol="0" anchor="t"/>
          <a:lstStyle/>
          <a:p>
            <a:pPr algn="l" indent="0" marL="0">
              <a:lnSpc>
                <a:spcPts val="4850"/>
              </a:lnSpc>
              <a:buNone/>
            </a:pPr>
            <a:r>
              <a:rPr lang="en-US" sz="3900" b="1" dirty="0">
                <a:solidFill>
                  <a:srgbClr val="3B4540"/>
                </a:solidFill>
                <a:latin typeface="Fraunces Extra Bold" pitchFamily="34" charset="0"/>
                <a:ea typeface="Fraunces Extra Bold" pitchFamily="34" charset="-122"/>
                <a:cs typeface="Fraunces Extra Bold" pitchFamily="34" charset="-120"/>
              </a:rPr>
              <a:t>Expert Tips for Argo CD</a:t>
            </a:r>
            <a:endParaRPr lang="en-US" sz="3900" dirty="0"/>
          </a:p>
        </p:txBody>
      </p:sp>
      <p:sp>
        <p:nvSpPr>
          <p:cNvPr id="4" name="Shape 1"/>
          <p:cNvSpPr/>
          <p:nvPr/>
        </p:nvSpPr>
        <p:spPr>
          <a:xfrm>
            <a:off x="793790" y="4616410"/>
            <a:ext cx="446484" cy="446484"/>
          </a:xfrm>
          <a:prstGeom prst="roundRect">
            <a:avLst>
              <a:gd name="adj" fmla="val 40008"/>
            </a:avLst>
          </a:prstGeom>
          <a:solidFill>
            <a:srgbClr val="E8F3E8"/>
          </a:solidFill>
          <a:ln/>
        </p:spPr>
      </p:sp>
      <p:sp>
        <p:nvSpPr>
          <p:cNvPr id="5" name="Text 2"/>
          <p:cNvSpPr/>
          <p:nvPr/>
        </p:nvSpPr>
        <p:spPr>
          <a:xfrm>
            <a:off x="868204" y="4653617"/>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405449"/>
                </a:solidFill>
                <a:latin typeface="Fraunces Extra Bold" pitchFamily="34" charset="0"/>
                <a:ea typeface="Fraunces Extra Bold" pitchFamily="34" charset="-122"/>
                <a:cs typeface="Fraunces Extra Bold" pitchFamily="34" charset="-120"/>
              </a:rPr>
              <a:t>1</a:t>
            </a:r>
            <a:endParaRPr lang="en-US" sz="2300" dirty="0"/>
          </a:p>
        </p:txBody>
      </p:sp>
      <p:sp>
        <p:nvSpPr>
          <p:cNvPr id="6" name="Text 3"/>
          <p:cNvSpPr/>
          <p:nvPr/>
        </p:nvSpPr>
        <p:spPr>
          <a:xfrm>
            <a:off x="1438632" y="4684633"/>
            <a:ext cx="3537347" cy="620316"/>
          </a:xfrm>
          <a:prstGeom prst="rect">
            <a:avLst/>
          </a:prstGeom>
          <a:noFill/>
          <a:ln/>
        </p:spPr>
        <p:txBody>
          <a:bodyPr wrap="squar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Automate Secret Management</a:t>
            </a:r>
            <a:endParaRPr lang="en-US" sz="1950" dirty="0"/>
          </a:p>
        </p:txBody>
      </p:sp>
      <p:sp>
        <p:nvSpPr>
          <p:cNvPr id="7" name="Text 4"/>
          <p:cNvSpPr/>
          <p:nvPr/>
        </p:nvSpPr>
        <p:spPr>
          <a:xfrm>
            <a:off x="1438632" y="5424011"/>
            <a:ext cx="3537347" cy="1587698"/>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Integrate tools like HashiCorp Vault or AWS Secrets Manager with Argo CD to handle secrets dynamically, ensuring secure management without manual intervention.</a:t>
            </a:r>
            <a:endParaRPr lang="en-US" sz="1550" dirty="0"/>
          </a:p>
        </p:txBody>
      </p:sp>
      <p:sp>
        <p:nvSpPr>
          <p:cNvPr id="8" name="Shape 5"/>
          <p:cNvSpPr/>
          <p:nvPr/>
        </p:nvSpPr>
        <p:spPr>
          <a:xfrm>
            <a:off x="5223986" y="4616410"/>
            <a:ext cx="446484" cy="446484"/>
          </a:xfrm>
          <a:prstGeom prst="roundRect">
            <a:avLst>
              <a:gd name="adj" fmla="val 40008"/>
            </a:avLst>
          </a:prstGeom>
          <a:solidFill>
            <a:srgbClr val="E8F3E8"/>
          </a:solidFill>
          <a:ln/>
        </p:spPr>
      </p:sp>
      <p:sp>
        <p:nvSpPr>
          <p:cNvPr id="9" name="Text 6"/>
          <p:cNvSpPr/>
          <p:nvPr/>
        </p:nvSpPr>
        <p:spPr>
          <a:xfrm>
            <a:off x="5298400" y="4653617"/>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405449"/>
                </a:solidFill>
                <a:latin typeface="Fraunces Extra Bold" pitchFamily="34" charset="0"/>
                <a:ea typeface="Fraunces Extra Bold" pitchFamily="34" charset="-122"/>
                <a:cs typeface="Fraunces Extra Bold" pitchFamily="34" charset="-120"/>
              </a:rPr>
              <a:t>2</a:t>
            </a:r>
            <a:endParaRPr lang="en-US" sz="2300" dirty="0"/>
          </a:p>
        </p:txBody>
      </p:sp>
      <p:sp>
        <p:nvSpPr>
          <p:cNvPr id="10" name="Text 7"/>
          <p:cNvSpPr/>
          <p:nvPr/>
        </p:nvSpPr>
        <p:spPr>
          <a:xfrm>
            <a:off x="5868829" y="4684633"/>
            <a:ext cx="3537466" cy="620316"/>
          </a:xfrm>
          <a:prstGeom prst="rect">
            <a:avLst/>
          </a:prstGeom>
          <a:noFill/>
          <a:ln/>
        </p:spPr>
        <p:txBody>
          <a:bodyPr wrap="squar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Integrate with Existing CI Pipelines</a:t>
            </a:r>
            <a:endParaRPr lang="en-US" sz="1950" dirty="0"/>
          </a:p>
        </p:txBody>
      </p:sp>
      <p:sp>
        <p:nvSpPr>
          <p:cNvPr id="11" name="Text 8"/>
          <p:cNvSpPr/>
          <p:nvPr/>
        </p:nvSpPr>
        <p:spPr>
          <a:xfrm>
            <a:off x="5868829" y="5424011"/>
            <a:ext cx="3537466" cy="1587698"/>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Use Argo CD with CI tools like Jenkins or GitHub Actions to create seamless CI/CD pipelines that trigger deployments automatically when changes are pushed.</a:t>
            </a:r>
            <a:endParaRPr lang="en-US" sz="1550" dirty="0"/>
          </a:p>
        </p:txBody>
      </p:sp>
      <p:sp>
        <p:nvSpPr>
          <p:cNvPr id="12" name="Shape 9"/>
          <p:cNvSpPr/>
          <p:nvPr/>
        </p:nvSpPr>
        <p:spPr>
          <a:xfrm>
            <a:off x="9654302" y="4616410"/>
            <a:ext cx="446484" cy="446484"/>
          </a:xfrm>
          <a:prstGeom prst="roundRect">
            <a:avLst>
              <a:gd name="adj" fmla="val 40008"/>
            </a:avLst>
          </a:prstGeom>
          <a:solidFill>
            <a:srgbClr val="E8F3E8"/>
          </a:solidFill>
          <a:ln/>
        </p:spPr>
      </p:sp>
      <p:sp>
        <p:nvSpPr>
          <p:cNvPr id="13" name="Text 10"/>
          <p:cNvSpPr/>
          <p:nvPr/>
        </p:nvSpPr>
        <p:spPr>
          <a:xfrm>
            <a:off x="9728716" y="4653617"/>
            <a:ext cx="297656" cy="372070"/>
          </a:xfrm>
          <a:prstGeom prst="rect">
            <a:avLst/>
          </a:prstGeom>
          <a:noFill/>
          <a:ln/>
        </p:spPr>
        <p:txBody>
          <a:bodyPr wrap="none" lIns="0" tIns="0" rIns="0" bIns="0" rtlCol="0" anchor="t"/>
          <a:lstStyle/>
          <a:p>
            <a:pPr algn="ctr" indent="0" marL="0">
              <a:lnSpc>
                <a:spcPts val="2300"/>
              </a:lnSpc>
              <a:buNone/>
            </a:pPr>
            <a:r>
              <a:rPr lang="en-US" sz="2300" b="1" dirty="0">
                <a:solidFill>
                  <a:srgbClr val="405449"/>
                </a:solidFill>
                <a:latin typeface="Fraunces Extra Bold" pitchFamily="34" charset="0"/>
                <a:ea typeface="Fraunces Extra Bold" pitchFamily="34" charset="-122"/>
                <a:cs typeface="Fraunces Extra Bold" pitchFamily="34" charset="-120"/>
              </a:rPr>
              <a:t>3</a:t>
            </a:r>
            <a:endParaRPr lang="en-US" sz="2300" dirty="0"/>
          </a:p>
        </p:txBody>
      </p:sp>
      <p:sp>
        <p:nvSpPr>
          <p:cNvPr id="14" name="Text 11"/>
          <p:cNvSpPr/>
          <p:nvPr/>
        </p:nvSpPr>
        <p:spPr>
          <a:xfrm>
            <a:off x="10299144" y="4684633"/>
            <a:ext cx="3537466" cy="620316"/>
          </a:xfrm>
          <a:prstGeom prst="rect">
            <a:avLst/>
          </a:prstGeom>
          <a:noFill/>
          <a:ln/>
        </p:spPr>
        <p:txBody>
          <a:bodyPr wrap="square" lIns="0" tIns="0" rIns="0" bIns="0" rtlCol="0" anchor="t"/>
          <a:lstStyle/>
          <a:p>
            <a:pPr algn="l" indent="0" marL="0">
              <a:lnSpc>
                <a:spcPts val="2400"/>
              </a:lnSpc>
              <a:buNone/>
            </a:pPr>
            <a:r>
              <a:rPr lang="en-US" sz="1950" b="1" dirty="0">
                <a:solidFill>
                  <a:srgbClr val="405449"/>
                </a:solidFill>
                <a:latin typeface="Fraunces Extra Bold" pitchFamily="34" charset="0"/>
                <a:ea typeface="Fraunces Extra Bold" pitchFamily="34" charset="-122"/>
                <a:cs typeface="Fraunces Extra Bold" pitchFamily="34" charset="-120"/>
              </a:rPr>
              <a:t>Implement Policy Enforcement</a:t>
            </a:r>
            <a:endParaRPr lang="en-US" sz="1950" dirty="0"/>
          </a:p>
        </p:txBody>
      </p:sp>
      <p:sp>
        <p:nvSpPr>
          <p:cNvPr id="15" name="Text 12"/>
          <p:cNvSpPr/>
          <p:nvPr/>
        </p:nvSpPr>
        <p:spPr>
          <a:xfrm>
            <a:off x="10299144" y="5424011"/>
            <a:ext cx="3537466" cy="1587698"/>
          </a:xfrm>
          <a:prstGeom prst="rect">
            <a:avLst/>
          </a:prstGeom>
          <a:noFill/>
          <a:ln/>
        </p:spPr>
        <p:txBody>
          <a:bodyPr wrap="square" lIns="0" tIns="0" rIns="0" bIns="0" rtlCol="0" anchor="t"/>
          <a:lstStyle/>
          <a:p>
            <a:pPr algn="l" indent="0" marL="0">
              <a:lnSpc>
                <a:spcPts val="2500"/>
              </a:lnSpc>
              <a:buNone/>
            </a:pPr>
            <a:r>
              <a:rPr lang="en-US" sz="1550" dirty="0">
                <a:solidFill>
                  <a:srgbClr val="405449"/>
                </a:solidFill>
                <a:latin typeface="Nobile" pitchFamily="34" charset="0"/>
                <a:ea typeface="Nobile" pitchFamily="34" charset="-122"/>
                <a:cs typeface="Nobile" pitchFamily="34" charset="-120"/>
              </a:rPr>
              <a:t>Use Open Policy Agent (OPA) with Gatekeeper to enforce policies on Kubernetes resources, ensuring all deployments adhere to organizational standards.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2025-09-03T17:11:59Z</dcterms:created>
  <dcterms:modified xsi:type="dcterms:W3CDTF">2025-09-03T17:11:59Z</dcterms:modified>
</cp:coreProperties>
</file>